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0" r:id="rId3"/>
    <p:sldId id="266" r:id="rId4"/>
    <p:sldId id="278" r:id="rId5"/>
    <p:sldId id="279" r:id="rId6"/>
    <p:sldId id="264" r:id="rId7"/>
    <p:sldId id="257" r:id="rId8"/>
    <p:sldId id="258" r:id="rId9"/>
    <p:sldId id="265" r:id="rId10"/>
    <p:sldId id="267" r:id="rId11"/>
    <p:sldId id="259" r:id="rId12"/>
    <p:sldId id="260" r:id="rId13"/>
    <p:sldId id="272" r:id="rId14"/>
    <p:sldId id="273" r:id="rId15"/>
    <p:sldId id="275" r:id="rId16"/>
    <p:sldId id="276" r:id="rId17"/>
    <p:sldId id="274" r:id="rId18"/>
    <p:sldId id="269" r:id="rId19"/>
    <p:sldId id="277" r:id="rId20"/>
    <p:sldId id="270" r:id="rId21"/>
    <p:sldId id="261" r:id="rId22"/>
    <p:sldId id="271"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784FA-F1BD-431B-BEC3-107F4E6C45A6}" type="datetimeFigureOut">
              <a:rPr lang="zh-CN" altLang="en-US" smtClean="0"/>
              <a:pPr/>
              <a:t>2014/3/26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9EFD7-14D6-4C2B-9459-607925BF15D2}" type="slidenum">
              <a:rPr lang="zh-CN" altLang="en-US" smtClean="0"/>
              <a:pPr/>
              <a:t>‹#›</a:t>
            </a:fld>
            <a:endParaRPr lang="zh-CN" altLang="en-US"/>
          </a:p>
        </p:txBody>
      </p:sp>
    </p:spTree>
    <p:extLst>
      <p:ext uri="{BB962C8B-B14F-4D97-AF65-F5344CB8AC3E}">
        <p14:creationId xmlns:p14="http://schemas.microsoft.com/office/powerpoint/2010/main" xmlns="" val="2232316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39EFD7-14D6-4C2B-9459-607925BF15D2}" type="slidenum">
              <a:rPr lang="zh-CN" altLang="en-US" smtClean="0"/>
              <a:pPr/>
              <a:t>18</a:t>
            </a:fld>
            <a:endParaRPr lang="zh-CN" altLang="en-US"/>
          </a:p>
        </p:txBody>
      </p:sp>
    </p:spTree>
    <p:extLst>
      <p:ext uri="{BB962C8B-B14F-4D97-AF65-F5344CB8AC3E}">
        <p14:creationId xmlns:p14="http://schemas.microsoft.com/office/powerpoint/2010/main" xmlns="" val="184334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8B87165A-3933-4455-B77D-C115CAF11E64}" type="datetimeFigureOut">
              <a:rPr lang="zh-CN" altLang="en-US" smtClean="0"/>
              <a:pPr/>
              <a:t>2014/3/26</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70C5F294-942D-4C4A-A6BA-31BDF9F9D4D3}"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B87165A-3933-4455-B77D-C115CAF11E64}" type="datetimeFigureOut">
              <a:rPr lang="zh-CN" altLang="en-US" smtClean="0"/>
              <a:pPr/>
              <a:t>2014/3/26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C5F294-942D-4C4A-A6BA-31BDF9F9D4D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B87165A-3933-4455-B77D-C115CAF11E64}" type="datetimeFigureOut">
              <a:rPr lang="zh-CN" altLang="en-US" smtClean="0"/>
              <a:pPr/>
              <a:t>2014/3/26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C5F294-942D-4C4A-A6BA-31BDF9F9D4D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8B87165A-3933-4455-B77D-C115CAF11E64}" type="datetimeFigureOut">
              <a:rPr lang="zh-CN" altLang="en-US" smtClean="0"/>
              <a:pPr/>
              <a:t>2014/3/26</a:t>
            </a:fld>
            <a:endParaRPr lang="zh-CN" altLang="en-US"/>
          </a:p>
        </p:txBody>
      </p:sp>
      <p:sp>
        <p:nvSpPr>
          <p:cNvPr id="9" name="灯片编号占位符 8"/>
          <p:cNvSpPr>
            <a:spLocks noGrp="1"/>
          </p:cNvSpPr>
          <p:nvPr>
            <p:ph type="sldNum" sz="quarter" idx="15"/>
          </p:nvPr>
        </p:nvSpPr>
        <p:spPr/>
        <p:txBody>
          <a:bodyPr rtlCol="0"/>
          <a:lstStyle/>
          <a:p>
            <a:fld id="{70C5F294-942D-4C4A-A6BA-31BDF9F9D4D3}" type="slidenum">
              <a:rPr lang="zh-CN" altLang="en-US" smtClean="0"/>
              <a:pPr/>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8B87165A-3933-4455-B77D-C115CAF11E64}" type="datetimeFigureOut">
              <a:rPr lang="zh-CN" altLang="en-US" smtClean="0"/>
              <a:pPr/>
              <a:t>2014/3/26</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70C5F294-942D-4C4A-A6BA-31BDF9F9D4D3}"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8B87165A-3933-4455-B77D-C115CAF11E64}" type="datetimeFigureOut">
              <a:rPr lang="zh-CN" altLang="en-US" smtClean="0"/>
              <a:pPr/>
              <a:t>2014/3/26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C5F294-942D-4C4A-A6BA-31BDF9F9D4D3}"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8B87165A-3933-4455-B77D-C115CAF11E64}" type="datetimeFigureOut">
              <a:rPr lang="zh-CN" altLang="en-US" smtClean="0"/>
              <a:pPr/>
              <a:t>2014/3/26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C5F294-942D-4C4A-A6BA-31BDF9F9D4D3}"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8B87165A-3933-4455-B77D-C115CAF11E64}" type="datetimeFigureOut">
              <a:rPr lang="zh-CN" altLang="en-US" smtClean="0"/>
              <a:pPr/>
              <a:t>2014/3/26</a:t>
            </a:fld>
            <a:endParaRPr lang="zh-CN" altLang="en-US"/>
          </a:p>
        </p:txBody>
      </p:sp>
      <p:sp>
        <p:nvSpPr>
          <p:cNvPr id="7" name="灯片编号占位符 6"/>
          <p:cNvSpPr>
            <a:spLocks noGrp="1"/>
          </p:cNvSpPr>
          <p:nvPr>
            <p:ph type="sldNum" sz="quarter" idx="11"/>
          </p:nvPr>
        </p:nvSpPr>
        <p:spPr/>
        <p:txBody>
          <a:bodyPr rtlCol="0"/>
          <a:lstStyle/>
          <a:p>
            <a:fld id="{70C5F294-942D-4C4A-A6BA-31BDF9F9D4D3}" type="slidenum">
              <a:rPr lang="zh-CN" altLang="en-US" smtClean="0"/>
              <a:pPr/>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87165A-3933-4455-B77D-C115CAF11E64}" type="datetimeFigureOut">
              <a:rPr lang="zh-CN" altLang="en-US" smtClean="0"/>
              <a:pPr/>
              <a:t>2014/3/26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C5F294-942D-4C4A-A6BA-31BDF9F9D4D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8B87165A-3933-4455-B77D-C115CAF11E64}" type="datetimeFigureOut">
              <a:rPr lang="zh-CN" altLang="en-US" smtClean="0"/>
              <a:pPr/>
              <a:t>2014/3/26</a:t>
            </a:fld>
            <a:endParaRPr lang="zh-CN" altLang="en-US"/>
          </a:p>
        </p:txBody>
      </p:sp>
      <p:sp>
        <p:nvSpPr>
          <p:cNvPr id="22" name="灯片编号占位符 21"/>
          <p:cNvSpPr>
            <a:spLocks noGrp="1"/>
          </p:cNvSpPr>
          <p:nvPr>
            <p:ph type="sldNum" sz="quarter" idx="15"/>
          </p:nvPr>
        </p:nvSpPr>
        <p:spPr/>
        <p:txBody>
          <a:bodyPr rtlCol="0"/>
          <a:lstStyle/>
          <a:p>
            <a:fld id="{70C5F294-942D-4C4A-A6BA-31BDF9F9D4D3}" type="slidenum">
              <a:rPr lang="zh-CN" altLang="en-US" smtClean="0"/>
              <a:pPr/>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8B87165A-3933-4455-B77D-C115CAF11E64}" type="datetimeFigureOut">
              <a:rPr lang="zh-CN" altLang="en-US" smtClean="0"/>
              <a:pPr/>
              <a:t>2014/3/26</a:t>
            </a:fld>
            <a:endParaRPr lang="zh-CN" altLang="en-US"/>
          </a:p>
        </p:txBody>
      </p:sp>
      <p:sp>
        <p:nvSpPr>
          <p:cNvPr id="18" name="灯片编号占位符 17"/>
          <p:cNvSpPr>
            <a:spLocks noGrp="1"/>
          </p:cNvSpPr>
          <p:nvPr>
            <p:ph type="sldNum" sz="quarter" idx="11"/>
          </p:nvPr>
        </p:nvSpPr>
        <p:spPr/>
        <p:txBody>
          <a:bodyPr rtlCol="0"/>
          <a:lstStyle/>
          <a:p>
            <a:fld id="{70C5F294-942D-4C4A-A6BA-31BDF9F9D4D3}" type="slidenum">
              <a:rPr lang="zh-CN" altLang="en-US" smtClean="0"/>
              <a:pPr/>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B87165A-3933-4455-B77D-C115CAF11E64}" type="datetimeFigureOut">
              <a:rPr lang="zh-CN" altLang="en-US" smtClean="0"/>
              <a:pPr/>
              <a:t>2014/3/26</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0C5F294-942D-4C4A-A6BA-31BDF9F9D4D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orldmapper.org/images/largepng/164.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orldmapper.org/images/largepng/365.png" TargetMode="Externa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1357298"/>
            <a:ext cx="8572560" cy="1894362"/>
          </a:xfrm>
        </p:spPr>
        <p:txBody>
          <a:bodyPr>
            <a:normAutofit/>
          </a:bodyPr>
          <a:lstStyle/>
          <a:p>
            <a:pPr algn="ctr"/>
            <a:r>
              <a:rPr lang="zh-CN" altLang="en-US" sz="4400" dirty="0" smtClean="0"/>
              <a:t>全球经济治理基本问题</a:t>
            </a:r>
            <a:r>
              <a:rPr lang="en-US" altLang="zh-CN" b="1" dirty="0" smtClean="0"/>
              <a:t/>
            </a:r>
            <a:br>
              <a:rPr lang="en-US" altLang="zh-CN" b="1" dirty="0" smtClean="0"/>
            </a:br>
            <a:r>
              <a:rPr lang="en-US" altLang="zh-CN" sz="3100" dirty="0" smtClean="0"/>
              <a:t>——</a:t>
            </a:r>
            <a:r>
              <a:rPr lang="zh-CN" altLang="en-US" sz="3100" dirty="0" smtClean="0"/>
              <a:t>兼论欧盟的全球经济治理战略及面临的挑战</a:t>
            </a:r>
            <a:endParaRPr lang="zh-CN" altLang="en-US" sz="3100" dirty="0"/>
          </a:p>
        </p:txBody>
      </p:sp>
      <p:sp>
        <p:nvSpPr>
          <p:cNvPr id="3" name="副标题 2"/>
          <p:cNvSpPr>
            <a:spLocks noGrp="1"/>
          </p:cNvSpPr>
          <p:nvPr>
            <p:ph type="subTitle" idx="1"/>
          </p:nvPr>
        </p:nvSpPr>
        <p:spPr>
          <a:xfrm>
            <a:off x="2071670" y="3714752"/>
            <a:ext cx="6172200" cy="1371600"/>
          </a:xfrm>
        </p:spPr>
        <p:txBody>
          <a:bodyPr>
            <a:normAutofit fontScale="92500" lnSpcReduction="10000"/>
          </a:bodyPr>
          <a:lstStyle/>
          <a:p>
            <a:pPr algn="ctr"/>
            <a:r>
              <a:rPr lang="zh-CN" altLang="en-US" sz="2800" dirty="0" smtClean="0"/>
              <a:t>李罡</a:t>
            </a:r>
            <a:endParaRPr lang="en-US" altLang="zh-CN" sz="2800" dirty="0" smtClean="0"/>
          </a:p>
          <a:p>
            <a:pPr algn="ctr"/>
            <a:endParaRPr lang="en-US" altLang="zh-CN" sz="2800" dirty="0" smtClean="0"/>
          </a:p>
          <a:p>
            <a:pPr algn="ctr"/>
            <a:r>
              <a:rPr lang="en-US" altLang="zh-CN" sz="2800" dirty="0" smtClean="0"/>
              <a:t>2014</a:t>
            </a:r>
            <a:r>
              <a:rPr lang="zh-CN" altLang="en-US" sz="2800" dirty="0" smtClean="0"/>
              <a:t>年</a:t>
            </a:r>
            <a:r>
              <a:rPr lang="en-US" altLang="zh-CN" sz="2800" dirty="0" smtClean="0"/>
              <a:t>3</a:t>
            </a:r>
            <a:r>
              <a:rPr lang="zh-CN" altLang="en-US" sz="2800" dirty="0" smtClean="0"/>
              <a:t>月</a:t>
            </a:r>
            <a:r>
              <a:rPr lang="en-US" altLang="zh-CN" sz="2800" dirty="0" smtClean="0"/>
              <a:t>27</a:t>
            </a:r>
            <a:r>
              <a:rPr lang="zh-CN" altLang="en-US" sz="2800" dirty="0" smtClean="0"/>
              <a:t>日</a:t>
            </a:r>
            <a:endParaRPr lang="zh-CN"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四、全球经济治理转型的必要性</a:t>
            </a:r>
            <a:endParaRPr lang="zh-CN" altLang="en-US" sz="3200" b="1" dirty="0"/>
          </a:p>
        </p:txBody>
      </p:sp>
      <p:sp>
        <p:nvSpPr>
          <p:cNvPr id="3" name="内容占位符 2"/>
          <p:cNvSpPr>
            <a:spLocks noGrp="1"/>
          </p:cNvSpPr>
          <p:nvPr>
            <p:ph sz="quarter" idx="1"/>
          </p:nvPr>
        </p:nvSpPr>
        <p:spPr>
          <a:xfrm>
            <a:off x="457200" y="1340768"/>
            <a:ext cx="8229600" cy="4785395"/>
          </a:xfrm>
        </p:spPr>
        <p:txBody>
          <a:bodyPr>
            <a:normAutofit/>
          </a:bodyPr>
          <a:lstStyle/>
          <a:p>
            <a:pPr marL="514350" indent="-514350">
              <a:buAutoNum type="arabicPeriod"/>
            </a:pPr>
            <a:r>
              <a:rPr lang="zh-CN" altLang="en-US" dirty="0" smtClean="0"/>
              <a:t>新兴发展中国家崛起与</a:t>
            </a:r>
            <a:r>
              <a:rPr lang="zh-CN" altLang="en-US" dirty="0"/>
              <a:t>其</a:t>
            </a:r>
            <a:r>
              <a:rPr lang="zh-CN" altLang="en-US" dirty="0" smtClean="0"/>
              <a:t>在</a:t>
            </a:r>
            <a:r>
              <a:rPr lang="zh-CN" altLang="en-US" dirty="0"/>
              <a:t>全球经济治理</a:t>
            </a:r>
            <a:r>
              <a:rPr lang="zh-CN" altLang="en-US" dirty="0" smtClean="0"/>
              <a:t>体系的话语权不相适应。</a:t>
            </a:r>
            <a:endParaRPr lang="en-US" altLang="zh-CN" dirty="0" smtClean="0"/>
          </a:p>
          <a:p>
            <a:pPr marL="514350" indent="-514350">
              <a:buAutoNum type="arabicPeriod"/>
            </a:pPr>
            <a:r>
              <a:rPr lang="zh-CN" altLang="en-US" dirty="0"/>
              <a:t>全球经济失衡</a:t>
            </a:r>
            <a:r>
              <a:rPr lang="zh-CN" altLang="en-US" dirty="0" smtClean="0"/>
              <a:t>问题严重。（内部、外部、货币金融往来）</a:t>
            </a:r>
            <a:endParaRPr lang="en-US" altLang="zh-CN" dirty="0" smtClean="0"/>
          </a:p>
          <a:p>
            <a:pPr marL="514350" indent="-514350">
              <a:buAutoNum type="arabicPeriod"/>
            </a:pPr>
            <a:r>
              <a:rPr lang="zh-CN" altLang="zh-CN" dirty="0"/>
              <a:t>金融</a:t>
            </a:r>
            <a:r>
              <a:rPr lang="zh-CN" altLang="zh-CN" dirty="0" smtClean="0"/>
              <a:t>机构监管缺乏</a:t>
            </a:r>
            <a:r>
              <a:rPr lang="zh-CN" altLang="zh-CN" dirty="0"/>
              <a:t>国际协调，</a:t>
            </a:r>
            <a:r>
              <a:rPr lang="zh-CN" altLang="zh-CN" dirty="0" smtClean="0"/>
              <a:t>导致资本市场</a:t>
            </a:r>
            <a:r>
              <a:rPr lang="zh-CN" altLang="zh-CN" dirty="0"/>
              <a:t>的潜在</a:t>
            </a:r>
            <a:r>
              <a:rPr lang="zh-CN" altLang="zh-CN" dirty="0" smtClean="0"/>
              <a:t>风险蔓延</a:t>
            </a:r>
            <a:r>
              <a:rPr lang="zh-CN" altLang="zh-CN" dirty="0"/>
              <a:t>到实体经济和全球经济</a:t>
            </a:r>
            <a:r>
              <a:rPr lang="zh-CN" altLang="zh-CN" dirty="0" smtClean="0"/>
              <a:t>。</a:t>
            </a:r>
            <a:endParaRPr lang="en-US" altLang="zh-CN" dirty="0" smtClean="0"/>
          </a:p>
          <a:p>
            <a:pPr marL="514350" indent="-514350">
              <a:buAutoNum type="arabicPeriod"/>
            </a:pPr>
            <a:r>
              <a:rPr lang="zh-CN" altLang="zh-CN" dirty="0"/>
              <a:t>现有的全球经济治理组织， 如</a:t>
            </a:r>
            <a:r>
              <a:rPr lang="en-US" altLang="zh-CN" dirty="0"/>
              <a:t>IMF</a:t>
            </a:r>
            <a:r>
              <a:rPr lang="zh-CN" altLang="zh-CN" dirty="0"/>
              <a:t>、</a:t>
            </a:r>
            <a:r>
              <a:rPr lang="en-US" altLang="zh-CN" dirty="0"/>
              <a:t>WTO </a:t>
            </a:r>
            <a:r>
              <a:rPr lang="zh-CN" altLang="zh-CN" dirty="0"/>
              <a:t>和世界银行等， 都存在着议程繁冗、效率低下的问题， 导致很多问题长时间难以得到</a:t>
            </a:r>
            <a:r>
              <a:rPr lang="zh-CN" altLang="zh-CN" dirty="0" smtClean="0"/>
              <a:t>解决</a:t>
            </a:r>
            <a:r>
              <a:rPr lang="zh-CN" altLang="en-US" dirty="0" smtClean="0"/>
              <a:t>。（</a:t>
            </a:r>
            <a:r>
              <a:rPr lang="zh-CN" altLang="zh-CN" dirty="0"/>
              <a:t>多哈回合</a:t>
            </a:r>
            <a:r>
              <a:rPr lang="zh-CN" altLang="zh-CN" dirty="0" smtClean="0"/>
              <a:t>谈判</a:t>
            </a:r>
            <a:r>
              <a:rPr lang="zh-CN" altLang="en-US" dirty="0" smtClean="0"/>
              <a:t>、金融危机、贸易保护主义）</a:t>
            </a:r>
            <a:endParaRPr lang="en-US" altLang="zh-CN" dirty="0" smtClean="0"/>
          </a:p>
          <a:p>
            <a:pPr marL="514350" indent="-514350">
              <a:buAutoNum type="arabicPeriod"/>
            </a:pPr>
            <a:endParaRPr lang="zh-CN" altLang="en-US" dirty="0"/>
          </a:p>
        </p:txBody>
      </p:sp>
      <p:sp>
        <p:nvSpPr>
          <p:cNvPr id="4" name="等腰三角形 3">
            <a:hlinkClick r:id="rId2" action="ppaction://hlinksldjump"/>
          </p:cNvPr>
          <p:cNvSpPr/>
          <p:nvPr/>
        </p:nvSpPr>
        <p:spPr>
          <a:xfrm>
            <a:off x="2571736" y="1785926"/>
            <a:ext cx="357190" cy="357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hlinkClick r:id="rId3" action="ppaction://hlinksldjump"/>
          </p:cNvPr>
          <p:cNvSpPr/>
          <p:nvPr/>
        </p:nvSpPr>
        <p:spPr>
          <a:xfrm>
            <a:off x="8501090" y="2214554"/>
            <a:ext cx="357190" cy="357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a:hlinkClick r:id="rId4" action="ppaction://hlinksldjump"/>
          </p:cNvPr>
          <p:cNvSpPr/>
          <p:nvPr/>
        </p:nvSpPr>
        <p:spPr>
          <a:xfrm>
            <a:off x="3643306" y="5929330"/>
            <a:ext cx="85725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03012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7467600" cy="1143000"/>
          </a:xfrm>
        </p:spPr>
        <p:txBody>
          <a:bodyPr>
            <a:normAutofit/>
          </a:bodyPr>
          <a:lstStyle/>
          <a:p>
            <a:pPr algn="ctr"/>
            <a:r>
              <a:rPr lang="zh-CN" altLang="en-US" sz="3200" dirty="0" smtClean="0">
                <a:solidFill>
                  <a:schemeClr val="tx1"/>
                </a:solidFill>
              </a:rPr>
              <a:t>根据经济总量绘制的世界地图（</a:t>
            </a:r>
            <a:r>
              <a:rPr lang="en-US" altLang="zh-CN" sz="3200" dirty="0" smtClean="0">
                <a:solidFill>
                  <a:schemeClr val="tx1"/>
                </a:solidFill>
              </a:rPr>
              <a:t>2015</a:t>
            </a:r>
            <a:r>
              <a:rPr lang="zh-CN" altLang="en-US" sz="3200" dirty="0" smtClean="0">
                <a:solidFill>
                  <a:schemeClr val="tx1"/>
                </a:solidFill>
              </a:rPr>
              <a:t>）</a:t>
            </a:r>
            <a:endParaRPr lang="zh-CN" altLang="en-US" sz="3200" dirty="0">
              <a:solidFill>
                <a:schemeClr val="tx1"/>
              </a:solidFill>
            </a:endParaRPr>
          </a:p>
        </p:txBody>
      </p:sp>
      <p:pic>
        <p:nvPicPr>
          <p:cNvPr id="4" name="内容占位符 3" descr="http://www.worldmapper.org/images/smallpng/164.png">
            <a:hlinkClick r:id="rId2"/>
          </p:cNvPr>
          <p:cNvPicPr>
            <a:picLocks noGrp="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428596" y="1285860"/>
            <a:ext cx="8215370" cy="492922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85728"/>
            <a:ext cx="7467600" cy="1143000"/>
          </a:xfrm>
        </p:spPr>
        <p:txBody>
          <a:bodyPr>
            <a:normAutofit/>
          </a:bodyPr>
          <a:lstStyle/>
          <a:p>
            <a:pPr algn="ctr"/>
            <a:r>
              <a:rPr lang="zh-CN" altLang="en-US" sz="2800" dirty="0" smtClean="0">
                <a:solidFill>
                  <a:schemeClr val="tx1"/>
                </a:solidFill>
              </a:rPr>
              <a:t>根据各国在</a:t>
            </a:r>
            <a:r>
              <a:rPr lang="en-US" altLang="zh-CN" sz="2800" dirty="0" smtClean="0">
                <a:solidFill>
                  <a:schemeClr val="tx1"/>
                </a:solidFill>
              </a:rPr>
              <a:t>IMF</a:t>
            </a:r>
            <a:r>
              <a:rPr lang="zh-CN" altLang="en-US" sz="2800" dirty="0" smtClean="0">
                <a:solidFill>
                  <a:schemeClr val="tx1"/>
                </a:solidFill>
              </a:rPr>
              <a:t>中的投票权绘制的地图（</a:t>
            </a:r>
            <a:r>
              <a:rPr lang="en-US" altLang="zh-CN" sz="2800" dirty="0" smtClean="0">
                <a:solidFill>
                  <a:schemeClr val="tx1"/>
                </a:solidFill>
              </a:rPr>
              <a:t>2006</a:t>
            </a:r>
            <a:r>
              <a:rPr lang="zh-CN" altLang="en-US" sz="2800" dirty="0" smtClean="0">
                <a:solidFill>
                  <a:schemeClr val="tx1"/>
                </a:solidFill>
              </a:rPr>
              <a:t>）</a:t>
            </a:r>
            <a:endParaRPr lang="zh-CN" altLang="en-US" sz="2800" dirty="0">
              <a:solidFill>
                <a:schemeClr val="tx1"/>
              </a:solidFill>
            </a:endParaRPr>
          </a:p>
        </p:txBody>
      </p:sp>
      <p:pic>
        <p:nvPicPr>
          <p:cNvPr id="4" name="内容占位符 3" descr="http://www.worldmapper.org/images/smallpng/365.png">
            <a:hlinkClick r:id="rId2"/>
          </p:cNvPr>
          <p:cNvPicPr>
            <a:picLocks noGrp="1"/>
          </p:cNvPicPr>
          <p:nvPr>
            <p:ph sz="quarter" idx="1"/>
          </p:nvPr>
        </p:nvPicPr>
        <p:blipFill>
          <a:blip r:embed="rId3">
            <a:extLst>
              <a:ext uri="{28A0092B-C50C-407E-A947-70E740481C1C}">
                <a14:useLocalDpi xmlns:a14="http://schemas.microsoft.com/office/drawing/2010/main" xmlns="" val="0"/>
              </a:ext>
            </a:extLst>
          </a:blip>
          <a:srcRect/>
          <a:stretch>
            <a:fillRect/>
          </a:stretch>
        </p:blipFill>
        <p:spPr bwMode="auto">
          <a:xfrm>
            <a:off x="571472" y="1643050"/>
            <a:ext cx="7929618" cy="4572032"/>
          </a:xfrm>
          <a:prstGeom prst="rect">
            <a:avLst/>
          </a:prstGeom>
          <a:noFill/>
          <a:ln>
            <a:noFill/>
          </a:ln>
        </p:spPr>
      </p:pic>
      <p:sp>
        <p:nvSpPr>
          <p:cNvPr id="5" name="椭圆 4">
            <a:hlinkClick r:id="rId4" action="ppaction://hlinksldjump"/>
          </p:cNvPr>
          <p:cNvSpPr/>
          <p:nvPr/>
        </p:nvSpPr>
        <p:spPr>
          <a:xfrm>
            <a:off x="3857620" y="6357958"/>
            <a:ext cx="857256"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内外经济失衡</a:t>
            </a:r>
            <a:endParaRPr lang="zh-CN" altLang="en-US"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755576" y="1412776"/>
            <a:ext cx="7744186" cy="4392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91838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7467600" cy="1143000"/>
          </a:xfrm>
        </p:spPr>
        <p:txBody>
          <a:bodyPr/>
          <a:lstStyle/>
          <a:p>
            <a:pPr algn="ctr"/>
            <a:r>
              <a:rPr lang="zh-CN" altLang="en-US" dirty="0" smtClean="0"/>
              <a:t>经常项目失衡</a:t>
            </a:r>
            <a:endParaRPr lang="zh-CN" altLang="en-US" dirty="0"/>
          </a:p>
        </p:txBody>
      </p:sp>
      <p:sp>
        <p:nvSpPr>
          <p:cNvPr id="3" name="内容占位符 2"/>
          <p:cNvSpPr>
            <a:spLocks noGrp="1"/>
          </p:cNvSpPr>
          <p:nvPr>
            <p:ph sz="quarter"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255778"/>
            <a:ext cx="7632848" cy="5088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1445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74638"/>
            <a:ext cx="8075240" cy="490066"/>
          </a:xfrm>
        </p:spPr>
        <p:txBody>
          <a:bodyPr>
            <a:normAutofit/>
          </a:bodyPr>
          <a:lstStyle/>
          <a:p>
            <a:pPr lvl="0" algn="ctr"/>
            <a:r>
              <a:rPr lang="zh-CN" altLang="zh-CN" sz="2000" b="1" dirty="0">
                <a:solidFill>
                  <a:schemeClr val="tx1"/>
                </a:solidFill>
                <a:latin typeface="Calibri" pitchFamily="34" charset="0"/>
                <a:ea typeface="宋体" pitchFamily="2" charset="-122"/>
                <a:cs typeface="宋体" pitchFamily="2" charset="-122"/>
              </a:rPr>
              <a:t>财政赤字占</a:t>
            </a:r>
            <a:r>
              <a:rPr lang="en-US" altLang="zh-CN" sz="2000" b="1" dirty="0">
                <a:solidFill>
                  <a:schemeClr val="tx1"/>
                </a:solidFill>
                <a:latin typeface="Calibri" pitchFamily="34" charset="0"/>
                <a:ea typeface="宋体" pitchFamily="2" charset="-122"/>
                <a:cs typeface="宋体" pitchFamily="2" charset="-122"/>
              </a:rPr>
              <a:t>GDP</a:t>
            </a:r>
            <a:r>
              <a:rPr lang="zh-CN" altLang="en-US" sz="2000" b="1" dirty="0">
                <a:solidFill>
                  <a:schemeClr val="tx1"/>
                </a:solidFill>
                <a:latin typeface="Calibri" pitchFamily="34" charset="0"/>
                <a:ea typeface="宋体" pitchFamily="2" charset="-122"/>
                <a:cs typeface="宋体" pitchFamily="2" charset="-122"/>
              </a:rPr>
              <a:t>的</a:t>
            </a:r>
            <a:r>
              <a:rPr lang="zh-CN" altLang="en-US" sz="2000" b="1" dirty="0" smtClean="0">
                <a:solidFill>
                  <a:schemeClr val="tx1"/>
                </a:solidFill>
                <a:latin typeface="Calibri" pitchFamily="34" charset="0"/>
                <a:ea typeface="宋体" pitchFamily="2" charset="-122"/>
                <a:cs typeface="宋体" pitchFamily="2" charset="-122"/>
              </a:rPr>
              <a:t>比重（</a:t>
            </a:r>
            <a:r>
              <a:rPr lang="en-US" altLang="zh-CN" sz="2000" b="1" dirty="0" smtClean="0">
                <a:solidFill>
                  <a:schemeClr val="tx1"/>
                </a:solidFill>
                <a:latin typeface="Calibri" pitchFamily="34" charset="0"/>
                <a:ea typeface="宋体" pitchFamily="2" charset="-122"/>
                <a:cs typeface="宋体" pitchFamily="2" charset="-122"/>
              </a:rPr>
              <a:t>%</a:t>
            </a:r>
            <a:r>
              <a:rPr lang="zh-CN" altLang="en-US" sz="2000" b="1" dirty="0" smtClean="0">
                <a:solidFill>
                  <a:schemeClr val="tx1"/>
                </a:solidFill>
                <a:latin typeface="Calibri" pitchFamily="34" charset="0"/>
                <a:ea typeface="宋体" pitchFamily="2" charset="-122"/>
                <a:cs typeface="宋体" pitchFamily="2" charset="-122"/>
              </a:rPr>
              <a:t>）</a:t>
            </a:r>
            <a:endParaRPr lang="zh-CN" altLang="en-US" sz="2000" dirty="0">
              <a:solidFill>
                <a:schemeClr val="tx1"/>
              </a:solidFill>
            </a:endParaRPr>
          </a:p>
        </p:txBody>
      </p:sp>
      <p:graphicFrame>
        <p:nvGraphicFramePr>
          <p:cNvPr id="4" name="内容占位符 3"/>
          <p:cNvGraphicFramePr>
            <a:graphicFrameLocks noGrp="1"/>
          </p:cNvGraphicFramePr>
          <p:nvPr>
            <p:ph sz="quarter" idx="1"/>
            <p:extLst>
              <p:ext uri="{D42A27DB-BD31-4B8C-83A1-F6EECF244321}">
                <p14:modId xmlns:p14="http://schemas.microsoft.com/office/powerpoint/2010/main" xmlns="" val="3981608036"/>
              </p:ext>
            </p:extLst>
          </p:nvPr>
        </p:nvGraphicFramePr>
        <p:xfrm>
          <a:off x="539552" y="836712"/>
          <a:ext cx="8229600" cy="2438400"/>
        </p:xfrm>
        <a:graphic>
          <a:graphicData uri="http://schemas.openxmlformats.org/drawingml/2006/table">
            <a:tbl>
              <a:tblPr firstRow="1" firstCol="1" bandRow="1">
                <a:tableStyleId>{5C22544A-7EE6-4342-B048-85BDC9FD1C3A}</a:tableStyleId>
              </a:tblPr>
              <a:tblGrid>
                <a:gridCol w="914400"/>
                <a:gridCol w="914400"/>
                <a:gridCol w="914400"/>
                <a:gridCol w="914400"/>
                <a:gridCol w="914400"/>
                <a:gridCol w="914400"/>
                <a:gridCol w="914400"/>
                <a:gridCol w="914400"/>
                <a:gridCol w="914400"/>
              </a:tblGrid>
              <a:tr h="171450">
                <a:tc>
                  <a:txBody>
                    <a:bodyPr/>
                    <a:lstStyle/>
                    <a:p>
                      <a:endParaRPr lang="zh-CN" sz="2000" kern="100" dirty="0">
                        <a:effectLst/>
                        <a:latin typeface="Calibri"/>
                      </a:endParaRPr>
                    </a:p>
                  </a:txBody>
                  <a:tcPr marL="68580" marR="68580" marT="0" marB="0" anchor="ctr"/>
                </a:tc>
                <a:tc>
                  <a:txBody>
                    <a:bodyPr/>
                    <a:lstStyle/>
                    <a:p>
                      <a:pPr algn="r">
                        <a:spcAft>
                          <a:spcPts val="0"/>
                        </a:spcAft>
                      </a:pPr>
                      <a:r>
                        <a:rPr lang="en-US" sz="2000" kern="0">
                          <a:effectLst/>
                        </a:rPr>
                        <a:t>2011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2016</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2018</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dirty="0">
                          <a:effectLst/>
                        </a:rPr>
                        <a:t>法国</a:t>
                      </a:r>
                      <a:endParaRPr lang="zh-CN" sz="2000" kern="100" dirty="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-5.3</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-4.9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effectLst/>
                        </a:rPr>
                        <a:t>-4.0</a:t>
                      </a:r>
                      <a:endParaRPr lang="zh-CN" sz="2000" kern="100" dirty="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-3.5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-0.4</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德国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-0.8</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dirty="0">
                          <a:effectLst/>
                        </a:rPr>
                        <a:t>0.1</a:t>
                      </a:r>
                      <a:endParaRPr lang="zh-CN" sz="2000" kern="100" dirty="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0.3</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日本</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effectLst/>
                        </a:rPr>
                        <a:t>-9.5</a:t>
                      </a:r>
                      <a:endParaRPr lang="zh-CN" sz="2000" kern="100" dirty="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-5.7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-5.0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-5.1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-5.6</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英国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-7.8</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-7.9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-5.8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-4.9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-3.7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美国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-9.7</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dirty="0">
                          <a:effectLst/>
                        </a:rPr>
                        <a:t>-8.3</a:t>
                      </a:r>
                      <a:endParaRPr lang="zh-CN" sz="2000" kern="100" dirty="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-5.8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-4.7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-3.9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-3.9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-3.8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-3.8</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中国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-1.3</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0.4</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印度</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effectLst/>
                        </a:rPr>
                        <a:t>-8.0</a:t>
                      </a:r>
                      <a:endParaRPr lang="zh-CN" sz="2000" kern="100" dirty="0">
                        <a:effectLst/>
                        <a:latin typeface="Calibri"/>
                        <a:ea typeface="宋体"/>
                        <a:cs typeface="Times New Roman"/>
                      </a:endParaRPr>
                    </a:p>
                  </a:txBody>
                  <a:tcPr marL="68580" marR="68580" marT="0" marB="0" anchor="ctr"/>
                </a:tc>
              </a:tr>
            </a:tbl>
          </a:graphicData>
        </a:graphic>
      </p:graphicFrame>
      <p:sp>
        <p:nvSpPr>
          <p:cNvPr id="5" name="Rectangle 1"/>
          <p:cNvSpPr>
            <a:spLocks noChangeArrowheads="1"/>
          </p:cNvSpPr>
          <p:nvPr/>
        </p:nvSpPr>
        <p:spPr bwMode="auto">
          <a:xfrm>
            <a:off x="0" y="6237312"/>
            <a:ext cx="909499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8288"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solidFill>
                  <a:srgbClr val="000000"/>
                </a:solidFill>
                <a:effectLst/>
                <a:latin typeface="仿宋" pitchFamily="49" charset="-122"/>
                <a:ea typeface="仿宋" pitchFamily="49" charset="-122"/>
                <a:cs typeface="Times New Roman" pitchFamily="18" charset="0"/>
              </a:rPr>
              <a:t>资料来源：</a:t>
            </a:r>
            <a:r>
              <a:rPr kumimoji="0" lang="en-US" altLang="zh-CN" b="0" i="0" u="none" strike="noStrike" cap="none" normalizeH="0" baseline="0" dirty="0" smtClean="0">
                <a:ln>
                  <a:noFill/>
                </a:ln>
                <a:solidFill>
                  <a:srgbClr val="000000"/>
                </a:solidFill>
                <a:effectLst/>
                <a:latin typeface="Calibri" pitchFamily="34" charset="0"/>
                <a:ea typeface="仿宋" pitchFamily="49" charset="-122"/>
                <a:cs typeface="Times New Roman" pitchFamily="18" charset="0"/>
              </a:rPr>
              <a:t>International Monetary Fund, World Economic Outlook Database, October 2013</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6" name="表格 5"/>
          <p:cNvGraphicFramePr>
            <a:graphicFrameLocks noGrp="1"/>
          </p:cNvGraphicFramePr>
          <p:nvPr>
            <p:extLst>
              <p:ext uri="{D42A27DB-BD31-4B8C-83A1-F6EECF244321}">
                <p14:modId xmlns:p14="http://schemas.microsoft.com/office/powerpoint/2010/main" xmlns="" val="1352309382"/>
              </p:ext>
            </p:extLst>
          </p:nvPr>
        </p:nvGraphicFramePr>
        <p:xfrm>
          <a:off x="611560" y="3798912"/>
          <a:ext cx="8229600" cy="2438400"/>
        </p:xfrm>
        <a:graphic>
          <a:graphicData uri="http://schemas.openxmlformats.org/drawingml/2006/table">
            <a:tbl>
              <a:tblPr firstRow="1" firstCol="1" bandRow="1">
                <a:tableStyleId>{5C22544A-7EE6-4342-B048-85BDC9FD1C3A}</a:tableStyleId>
              </a:tblPr>
              <a:tblGrid>
                <a:gridCol w="914400"/>
                <a:gridCol w="914400"/>
                <a:gridCol w="914400"/>
                <a:gridCol w="914400"/>
                <a:gridCol w="914400"/>
                <a:gridCol w="914400"/>
                <a:gridCol w="914400"/>
                <a:gridCol w="914400"/>
                <a:gridCol w="914400"/>
              </a:tblGrid>
              <a:tr h="171450">
                <a:tc>
                  <a:txBody>
                    <a:bodyPr/>
                    <a:lstStyle/>
                    <a:p>
                      <a:endParaRPr lang="zh-CN" sz="2000" kern="100" dirty="0">
                        <a:effectLst/>
                        <a:latin typeface="Calibri"/>
                      </a:endParaRPr>
                    </a:p>
                  </a:txBody>
                  <a:tcPr marL="68580" marR="68580" marT="0" marB="0" anchor="ctr"/>
                </a:tc>
                <a:tc>
                  <a:txBody>
                    <a:bodyPr/>
                    <a:lstStyle/>
                    <a:p>
                      <a:pPr algn="r">
                        <a:spcAft>
                          <a:spcPts val="0"/>
                        </a:spcAft>
                      </a:pPr>
                      <a:r>
                        <a:rPr lang="en-US" sz="2000" kern="0">
                          <a:effectLst/>
                        </a:rPr>
                        <a:t>2011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2016</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2018</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法国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85.8</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90.2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93.5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94.8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94.8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93.7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91.7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88.8</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德国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80.4</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81.9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80.4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78.1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75.2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71.9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69.8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67.7</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日本</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230.3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238.0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243.5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242.3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242.4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242.3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241.4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241.1</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英国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84.3</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88.8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92.1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95.3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97.9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98.5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98.2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96.7</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美国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99.4</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102.7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106.0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107.3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107.0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106.5</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106.0</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105.7</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中国</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solidFill>
                            <a:srgbClr val="FF0000"/>
                          </a:solidFill>
                          <a:effectLst/>
                        </a:rPr>
                        <a:t>28.7</a:t>
                      </a:r>
                      <a:endParaRPr lang="zh-CN" sz="2000" kern="100" dirty="0">
                        <a:solidFill>
                          <a:srgbClr val="FF0000"/>
                        </a:solidFill>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26.1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22.9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20.9</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19.3</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17.7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15.7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13.5</a:t>
                      </a:r>
                      <a:endParaRPr lang="zh-CN" sz="2000" kern="100">
                        <a:effectLst/>
                        <a:latin typeface="Calibri"/>
                        <a:ea typeface="宋体"/>
                        <a:cs typeface="Times New Roman"/>
                      </a:endParaRPr>
                    </a:p>
                  </a:txBody>
                  <a:tcPr marL="68580" marR="68580" marT="0" marB="0" anchor="ctr"/>
                </a:tc>
              </a:tr>
              <a:tr h="171450">
                <a:tc>
                  <a:txBody>
                    <a:bodyPr/>
                    <a:lstStyle/>
                    <a:p>
                      <a:pPr algn="l">
                        <a:spcAft>
                          <a:spcPts val="0"/>
                        </a:spcAft>
                      </a:pPr>
                      <a:r>
                        <a:rPr lang="zh-CN" sz="2000" kern="0">
                          <a:effectLst/>
                        </a:rPr>
                        <a:t>印度</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66.4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66.7</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67.2</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68.1</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67.8</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a:effectLst/>
                        </a:rPr>
                        <a:t>67.4</a:t>
                      </a:r>
                      <a:endParaRPr lang="zh-CN" sz="2000" kern="100">
                        <a:effectLst/>
                        <a:latin typeface="Calibri"/>
                        <a:ea typeface="宋体"/>
                        <a:cs typeface="Times New Roman"/>
                      </a:endParaRPr>
                    </a:p>
                  </a:txBody>
                  <a:tcPr marL="68580" marR="68580" marT="0" marB="0" anchor="ctr"/>
                </a:tc>
                <a:tc>
                  <a:txBody>
                    <a:bodyPr/>
                    <a:lstStyle/>
                    <a:p>
                      <a:pPr algn="r">
                        <a:spcAft>
                          <a:spcPts val="0"/>
                        </a:spcAft>
                      </a:pPr>
                      <a:r>
                        <a:rPr lang="en-US" sz="2000" kern="0" dirty="0">
                          <a:effectLst/>
                        </a:rPr>
                        <a:t>67.3</a:t>
                      </a:r>
                      <a:endParaRPr lang="zh-CN" sz="2000" kern="100" dirty="0">
                        <a:effectLst/>
                        <a:latin typeface="Calibri"/>
                        <a:ea typeface="宋体"/>
                        <a:cs typeface="Times New Roman"/>
                      </a:endParaRPr>
                    </a:p>
                  </a:txBody>
                  <a:tcPr marL="68580" marR="68580" marT="0" marB="0" anchor="ctr"/>
                </a:tc>
                <a:tc>
                  <a:txBody>
                    <a:bodyPr/>
                    <a:lstStyle/>
                    <a:p>
                      <a:pPr algn="r">
                        <a:spcAft>
                          <a:spcPts val="0"/>
                        </a:spcAft>
                      </a:pPr>
                      <a:r>
                        <a:rPr lang="en-US" sz="2000" kern="0" dirty="0">
                          <a:effectLst/>
                        </a:rPr>
                        <a:t>67.3</a:t>
                      </a:r>
                      <a:endParaRPr lang="zh-CN" sz="2000" kern="100" dirty="0">
                        <a:effectLst/>
                        <a:latin typeface="Calibri"/>
                        <a:ea typeface="宋体"/>
                        <a:cs typeface="Times New Roman"/>
                      </a:endParaRPr>
                    </a:p>
                  </a:txBody>
                  <a:tcPr marL="68580" marR="68580" marT="0" marB="0" anchor="ctr"/>
                </a:tc>
              </a:tr>
            </a:tbl>
          </a:graphicData>
        </a:graphic>
      </p:graphicFrame>
      <p:sp>
        <p:nvSpPr>
          <p:cNvPr id="7" name="标题 1"/>
          <p:cNvSpPr txBox="1">
            <a:spLocks/>
          </p:cNvSpPr>
          <p:nvPr/>
        </p:nvSpPr>
        <p:spPr>
          <a:xfrm>
            <a:off x="744149" y="3272397"/>
            <a:ext cx="807524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latin typeface="Calibri" pitchFamily="34" charset="0"/>
                <a:ea typeface="宋体" pitchFamily="2" charset="-122"/>
                <a:cs typeface="宋体" pitchFamily="2" charset="-122"/>
              </a:rPr>
              <a:t>公共债务</a:t>
            </a:r>
            <a:r>
              <a:rPr lang="zh-CN" altLang="zh-CN" sz="2000" b="1" dirty="0" smtClean="0">
                <a:latin typeface="Calibri" pitchFamily="34" charset="0"/>
                <a:ea typeface="宋体" pitchFamily="2" charset="-122"/>
                <a:cs typeface="宋体" pitchFamily="2" charset="-122"/>
              </a:rPr>
              <a:t>占</a:t>
            </a:r>
            <a:r>
              <a:rPr lang="en-US" altLang="zh-CN" sz="2000" b="1" dirty="0" smtClean="0">
                <a:latin typeface="Calibri" pitchFamily="34" charset="0"/>
                <a:ea typeface="宋体" pitchFamily="2" charset="-122"/>
                <a:cs typeface="宋体" pitchFamily="2" charset="-122"/>
              </a:rPr>
              <a:t>GDP</a:t>
            </a:r>
            <a:r>
              <a:rPr lang="zh-CN" altLang="en-US" sz="2000" b="1" dirty="0" smtClean="0">
                <a:latin typeface="Calibri" pitchFamily="34" charset="0"/>
                <a:ea typeface="宋体" pitchFamily="2" charset="-122"/>
                <a:cs typeface="宋体" pitchFamily="2" charset="-122"/>
              </a:rPr>
              <a:t>的比重（</a:t>
            </a:r>
            <a:r>
              <a:rPr lang="en-US" altLang="zh-CN" sz="2000" b="1" dirty="0" smtClean="0">
                <a:latin typeface="Calibri" pitchFamily="34" charset="0"/>
                <a:ea typeface="宋体" pitchFamily="2" charset="-122"/>
                <a:cs typeface="宋体" pitchFamily="2" charset="-122"/>
              </a:rPr>
              <a:t>%</a:t>
            </a:r>
            <a:r>
              <a:rPr lang="zh-CN" altLang="en-US" sz="2000" b="1" dirty="0" smtClean="0">
                <a:latin typeface="Calibri" pitchFamily="34" charset="0"/>
                <a:ea typeface="宋体" pitchFamily="2" charset="-122"/>
                <a:cs typeface="宋体" pitchFamily="2" charset="-122"/>
              </a:rPr>
              <a:t>）</a:t>
            </a:r>
            <a:endParaRPr lang="zh-CN" altLang="en-US" sz="2000" dirty="0"/>
          </a:p>
        </p:txBody>
      </p:sp>
    </p:spTree>
    <p:extLst>
      <p:ext uri="{BB962C8B-B14F-4D97-AF65-F5344CB8AC3E}">
        <p14:creationId xmlns:p14="http://schemas.microsoft.com/office/powerpoint/2010/main" xmlns="" val="423992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357166"/>
            <a:ext cx="7467600" cy="1143000"/>
          </a:xfrm>
        </p:spPr>
        <p:txBody>
          <a:bodyPr>
            <a:normAutofit/>
          </a:bodyPr>
          <a:lstStyle/>
          <a:p>
            <a:pPr algn="ctr"/>
            <a:r>
              <a:rPr lang="zh-CN" altLang="en-US" sz="3200" b="1" dirty="0" smtClean="0">
                <a:solidFill>
                  <a:schemeClr val="tx1"/>
                </a:solidFill>
              </a:rPr>
              <a:t>储蓄比率比较</a:t>
            </a:r>
            <a:endParaRPr lang="zh-CN" altLang="en-US" sz="3200" b="1" dirty="0">
              <a:solidFill>
                <a:schemeClr val="tx1"/>
              </a:solidFill>
            </a:endParaRPr>
          </a:p>
        </p:txBody>
      </p:sp>
      <p:sp>
        <p:nvSpPr>
          <p:cNvPr id="5" name="内容占位符 4"/>
          <p:cNvSpPr>
            <a:spLocks noGrp="1"/>
          </p:cNvSpPr>
          <p:nvPr>
            <p:ph sz="quarter"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2641" y="1556792"/>
            <a:ext cx="7157251" cy="4376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矩形 6"/>
          <p:cNvSpPr/>
          <p:nvPr/>
        </p:nvSpPr>
        <p:spPr>
          <a:xfrm>
            <a:off x="971600" y="6093296"/>
            <a:ext cx="4055919" cy="369332"/>
          </a:xfrm>
          <a:prstGeom prst="rect">
            <a:avLst/>
          </a:prstGeom>
        </p:spPr>
        <p:txBody>
          <a:bodyPr wrap="none">
            <a:spAutoFit/>
          </a:bodyPr>
          <a:lstStyle/>
          <a:p>
            <a:r>
              <a:rPr lang="zh-CN" altLang="en-US" dirty="0">
                <a:solidFill>
                  <a:srgbClr val="000000"/>
                </a:solidFill>
                <a:latin typeface="仿宋" pitchFamily="49" charset="-122"/>
                <a:ea typeface="仿宋" pitchFamily="49" charset="-122"/>
                <a:cs typeface="Times New Roman" pitchFamily="18" charset="0"/>
              </a:rPr>
              <a:t>资料来源：</a:t>
            </a:r>
            <a:r>
              <a:rPr lang="en-US" altLang="zh-CN" dirty="0">
                <a:solidFill>
                  <a:srgbClr val="000000"/>
                </a:solidFill>
                <a:latin typeface="Calibri" pitchFamily="34" charset="0"/>
                <a:ea typeface="仿宋" pitchFamily="49" charset="-122"/>
                <a:cs typeface="Times New Roman" pitchFamily="18" charset="0"/>
              </a:rPr>
              <a:t>International Monetary Fund</a:t>
            </a:r>
            <a:endParaRPr lang="zh-CN" altLang="en-US" dirty="0"/>
          </a:p>
        </p:txBody>
      </p:sp>
    </p:spTree>
    <p:extLst>
      <p:ext uri="{BB962C8B-B14F-4D97-AF65-F5344CB8AC3E}">
        <p14:creationId xmlns:p14="http://schemas.microsoft.com/office/powerpoint/2010/main" xmlns="" val="975698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1763688" y="836712"/>
            <a:ext cx="5179623"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Calibri" pitchFamily="34" charset="0"/>
                <a:ea typeface="宋体" pitchFamily="2" charset="-122"/>
                <a:cs typeface="宋体" pitchFamily="2" charset="-122"/>
              </a:rPr>
              <a:t>2013</a:t>
            </a:r>
            <a:r>
              <a:rPr kumimoji="0" lang="zh-CN" altLang="en-US" sz="1600" b="1" i="0" u="none" strike="noStrike" cap="none" normalizeH="0" baseline="0" dirty="0" smtClean="0">
                <a:ln>
                  <a:noFill/>
                </a:ln>
                <a:solidFill>
                  <a:schemeClr val="tx1"/>
                </a:solidFill>
                <a:effectLst/>
                <a:latin typeface="Calibri" pitchFamily="34" charset="0"/>
                <a:ea typeface="宋体" pitchFamily="2" charset="-122"/>
                <a:cs typeface="宋体" pitchFamily="2" charset="-122"/>
              </a:rPr>
              <a:t>年第三季度世界外汇储备总额（单位：亿美元）</a:t>
            </a:r>
            <a:endParaRPr kumimoji="0" lang="zh-CN" altLang="en-US"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4" name="内容占位符 3"/>
          <p:cNvGraphicFramePr>
            <a:graphicFrameLocks noGrp="1"/>
          </p:cNvGraphicFramePr>
          <p:nvPr>
            <p:ph sz="quarter" idx="1"/>
            <p:extLst>
              <p:ext uri="{D42A27DB-BD31-4B8C-83A1-F6EECF244321}">
                <p14:modId xmlns:p14="http://schemas.microsoft.com/office/powerpoint/2010/main" xmlns="" val="2823398500"/>
              </p:ext>
            </p:extLst>
          </p:nvPr>
        </p:nvGraphicFramePr>
        <p:xfrm>
          <a:off x="590872" y="1196752"/>
          <a:ext cx="8229600" cy="487680"/>
        </p:xfrm>
        <a:graphic>
          <a:graphicData uri="http://schemas.openxmlformats.org/drawingml/2006/table">
            <a:tbl>
              <a:tblPr firstRow="1" firstCol="1" bandRow="1">
                <a:tableStyleId>{5C22544A-7EE6-4342-B048-85BDC9FD1C3A}</a:tableStyleId>
              </a:tblPr>
              <a:tblGrid>
                <a:gridCol w="2743200"/>
                <a:gridCol w="2743200"/>
                <a:gridCol w="2743200"/>
              </a:tblGrid>
              <a:tr h="171450">
                <a:tc>
                  <a:txBody>
                    <a:bodyPr/>
                    <a:lstStyle/>
                    <a:p>
                      <a:pPr algn="ctr">
                        <a:spcAft>
                          <a:spcPts val="0"/>
                        </a:spcAft>
                      </a:pPr>
                      <a:r>
                        <a:rPr lang="zh-CN" sz="1600" kern="0" dirty="0">
                          <a:effectLst/>
                        </a:rPr>
                        <a:t>世界外汇储备总量</a:t>
                      </a:r>
                      <a:endParaRPr lang="zh-CN" sz="1600" kern="100" dirty="0">
                        <a:effectLst/>
                        <a:latin typeface="Calibri"/>
                        <a:ea typeface="宋体"/>
                        <a:cs typeface="Times New Roman"/>
                      </a:endParaRPr>
                    </a:p>
                  </a:txBody>
                  <a:tcPr marL="68580" marR="68580" marT="0" marB="0" anchor="ctr"/>
                </a:tc>
                <a:tc>
                  <a:txBody>
                    <a:bodyPr/>
                    <a:lstStyle/>
                    <a:p>
                      <a:pPr algn="ctr">
                        <a:spcAft>
                          <a:spcPts val="0"/>
                        </a:spcAft>
                      </a:pPr>
                      <a:r>
                        <a:rPr lang="zh-CN" sz="1600" kern="0" dirty="0">
                          <a:effectLst/>
                        </a:rPr>
                        <a:t>已配置</a:t>
                      </a:r>
                      <a:r>
                        <a:rPr lang="zh-CN" sz="1600" kern="0" dirty="0" smtClean="0">
                          <a:effectLst/>
                        </a:rPr>
                        <a:t>外汇储备</a:t>
                      </a:r>
                      <a:endParaRPr lang="zh-CN" sz="1600" kern="100" dirty="0">
                        <a:effectLst/>
                        <a:latin typeface="Calibri"/>
                        <a:ea typeface="宋体"/>
                        <a:cs typeface="Times New Roman"/>
                      </a:endParaRPr>
                    </a:p>
                  </a:txBody>
                  <a:tcPr marL="68580" marR="68580" marT="0" marB="0" anchor="ctr"/>
                </a:tc>
                <a:tc>
                  <a:txBody>
                    <a:bodyPr/>
                    <a:lstStyle/>
                    <a:p>
                      <a:pPr algn="ctr">
                        <a:spcAft>
                          <a:spcPts val="0"/>
                        </a:spcAft>
                      </a:pPr>
                      <a:r>
                        <a:rPr lang="zh-CN" sz="1600" kern="0" dirty="0">
                          <a:effectLst/>
                        </a:rPr>
                        <a:t>未配置</a:t>
                      </a:r>
                      <a:r>
                        <a:rPr lang="zh-CN" sz="1600" kern="0" dirty="0" smtClean="0">
                          <a:effectLst/>
                        </a:rPr>
                        <a:t>外汇储备</a:t>
                      </a:r>
                      <a:endParaRPr lang="zh-CN" sz="1600" kern="100" dirty="0">
                        <a:effectLst/>
                        <a:latin typeface="Calibri"/>
                        <a:ea typeface="宋体"/>
                        <a:cs typeface="Times New Roman"/>
                      </a:endParaRPr>
                    </a:p>
                  </a:txBody>
                  <a:tcPr marL="68580" marR="68580" marT="0" marB="0" anchor="ctr"/>
                </a:tc>
              </a:tr>
              <a:tr h="171450">
                <a:tc>
                  <a:txBody>
                    <a:bodyPr/>
                    <a:lstStyle/>
                    <a:p>
                      <a:pPr algn="ctr">
                        <a:spcAft>
                          <a:spcPts val="0"/>
                        </a:spcAft>
                      </a:pPr>
                      <a:r>
                        <a:rPr lang="en-US" sz="1600" kern="0" dirty="0">
                          <a:effectLst/>
                        </a:rPr>
                        <a:t>114343.3</a:t>
                      </a:r>
                      <a:endParaRPr lang="zh-CN" sz="1600" kern="100" dirty="0">
                        <a:effectLst/>
                        <a:latin typeface="Calibri"/>
                        <a:ea typeface="宋体"/>
                        <a:cs typeface="Times New Roman"/>
                      </a:endParaRPr>
                    </a:p>
                  </a:txBody>
                  <a:tcPr marL="68580" marR="68580" marT="0" marB="0" anchor="ctr"/>
                </a:tc>
                <a:tc>
                  <a:txBody>
                    <a:bodyPr/>
                    <a:lstStyle/>
                    <a:p>
                      <a:pPr algn="ctr">
                        <a:spcAft>
                          <a:spcPts val="0"/>
                        </a:spcAft>
                      </a:pPr>
                      <a:r>
                        <a:rPr lang="en-US" sz="1600" kern="0">
                          <a:effectLst/>
                        </a:rPr>
                        <a:t>61912.0</a:t>
                      </a:r>
                      <a:endParaRPr lang="zh-CN" sz="1600" kern="100">
                        <a:effectLst/>
                        <a:latin typeface="Calibri"/>
                        <a:ea typeface="宋体"/>
                        <a:cs typeface="Times New Roman"/>
                      </a:endParaRPr>
                    </a:p>
                  </a:txBody>
                  <a:tcPr marL="68580" marR="68580" marT="0" marB="0" anchor="ctr"/>
                </a:tc>
                <a:tc>
                  <a:txBody>
                    <a:bodyPr/>
                    <a:lstStyle/>
                    <a:p>
                      <a:pPr algn="ctr">
                        <a:spcAft>
                          <a:spcPts val="0"/>
                        </a:spcAft>
                      </a:pPr>
                      <a:r>
                        <a:rPr lang="en-US" sz="1600" kern="0" dirty="0">
                          <a:effectLst/>
                        </a:rPr>
                        <a:t>52431.3</a:t>
                      </a:r>
                      <a:endParaRPr lang="zh-CN" sz="1600" kern="100" dirty="0">
                        <a:effectLst/>
                        <a:latin typeface="Calibri"/>
                        <a:ea typeface="宋体"/>
                        <a:cs typeface="Times New Roman"/>
                      </a:endParaRPr>
                    </a:p>
                  </a:txBody>
                  <a:tcPr marL="68580" marR="68580" marT="0" marB="0" anchor="ct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700808"/>
            <a:ext cx="7632848" cy="4573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矩形 5"/>
          <p:cNvSpPr/>
          <p:nvPr/>
        </p:nvSpPr>
        <p:spPr>
          <a:xfrm>
            <a:off x="1259632" y="6195309"/>
            <a:ext cx="4055919" cy="369332"/>
          </a:xfrm>
          <a:prstGeom prst="rect">
            <a:avLst/>
          </a:prstGeom>
        </p:spPr>
        <p:txBody>
          <a:bodyPr wrap="none">
            <a:spAutoFit/>
          </a:bodyPr>
          <a:lstStyle/>
          <a:p>
            <a:r>
              <a:rPr lang="zh-CN" altLang="en-US" dirty="0">
                <a:solidFill>
                  <a:srgbClr val="000000"/>
                </a:solidFill>
                <a:latin typeface="仿宋" pitchFamily="49" charset="-122"/>
                <a:ea typeface="仿宋" pitchFamily="49" charset="-122"/>
                <a:cs typeface="Times New Roman" pitchFamily="18" charset="0"/>
              </a:rPr>
              <a:t>资料来源：</a:t>
            </a:r>
            <a:r>
              <a:rPr lang="en-US" altLang="zh-CN" dirty="0">
                <a:solidFill>
                  <a:srgbClr val="000000"/>
                </a:solidFill>
                <a:latin typeface="Calibri" pitchFamily="34" charset="0"/>
                <a:ea typeface="仿宋" pitchFamily="49" charset="-122"/>
                <a:cs typeface="Times New Roman" pitchFamily="18" charset="0"/>
              </a:rPr>
              <a:t>International Monetary Fund</a:t>
            </a:r>
            <a:endParaRPr lang="zh-CN" altLang="en-US" dirty="0"/>
          </a:p>
        </p:txBody>
      </p:sp>
      <p:sp>
        <p:nvSpPr>
          <p:cNvPr id="7" name="椭圆 6">
            <a:hlinkClick r:id="rId3" action="ppaction://hlinksldjump"/>
          </p:cNvPr>
          <p:cNvSpPr/>
          <p:nvPr/>
        </p:nvSpPr>
        <p:spPr>
          <a:xfrm>
            <a:off x="1071538" y="642918"/>
            <a:ext cx="571504"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802628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五、</a:t>
            </a:r>
            <a:r>
              <a:rPr lang="zh-CN" altLang="zh-CN" sz="3600" b="1" dirty="0" smtClean="0"/>
              <a:t>欧盟</a:t>
            </a:r>
            <a:r>
              <a:rPr lang="zh-CN" altLang="zh-CN" sz="3600" b="1" dirty="0"/>
              <a:t>全球经济</a:t>
            </a:r>
            <a:r>
              <a:rPr lang="zh-CN" altLang="zh-CN" sz="3600" b="1" dirty="0" smtClean="0"/>
              <a:t>治理战略</a:t>
            </a:r>
            <a:endParaRPr lang="zh-CN" altLang="en-US" sz="3600" b="1" dirty="0"/>
          </a:p>
        </p:txBody>
      </p:sp>
      <p:sp>
        <p:nvSpPr>
          <p:cNvPr id="3" name="内容占位符 2"/>
          <p:cNvSpPr>
            <a:spLocks noGrp="1"/>
          </p:cNvSpPr>
          <p:nvPr>
            <p:ph sz="quarter" idx="1"/>
          </p:nvPr>
        </p:nvSpPr>
        <p:spPr>
          <a:xfrm>
            <a:off x="457200" y="1268760"/>
            <a:ext cx="8229600" cy="4857403"/>
          </a:xfrm>
        </p:spPr>
        <p:txBody>
          <a:bodyPr>
            <a:normAutofit/>
          </a:bodyPr>
          <a:lstStyle/>
          <a:p>
            <a:pPr marL="514350" indent="-514350">
              <a:buAutoNum type="arabicPeriod"/>
            </a:pPr>
            <a:r>
              <a:rPr lang="zh-CN" altLang="en-US" dirty="0"/>
              <a:t>欧盟</a:t>
            </a:r>
            <a:r>
              <a:rPr lang="zh-CN" altLang="zh-CN" dirty="0" smtClean="0"/>
              <a:t>倡导通过多边全球</a:t>
            </a:r>
            <a:r>
              <a:rPr lang="zh-CN" altLang="en-US" dirty="0" smtClean="0"/>
              <a:t>贸易</a:t>
            </a:r>
            <a:r>
              <a:rPr lang="zh-CN" altLang="zh-CN" dirty="0" smtClean="0"/>
              <a:t>金融规则</a:t>
            </a:r>
            <a:r>
              <a:rPr lang="zh-CN" altLang="en-US" dirty="0" smtClean="0"/>
              <a:t>的制定，加强全球经济治理。</a:t>
            </a:r>
            <a:endParaRPr lang="en-US" altLang="zh-CN" dirty="0" smtClean="0"/>
          </a:p>
          <a:p>
            <a:pPr marL="514350" indent="-514350">
              <a:buAutoNum type="arabicPeriod"/>
            </a:pPr>
            <a:r>
              <a:rPr lang="zh-CN" altLang="zh-CN" dirty="0"/>
              <a:t>适度调整全球治理组织的投票权，维护欧盟在全球治理中的主导</a:t>
            </a:r>
            <a:r>
              <a:rPr lang="zh-CN" altLang="zh-CN" dirty="0" smtClean="0"/>
              <a:t>权</a:t>
            </a:r>
            <a:r>
              <a:rPr lang="zh-CN" altLang="en-US" dirty="0" smtClean="0"/>
              <a:t>。</a:t>
            </a:r>
            <a:endParaRPr lang="en-US" altLang="zh-CN" dirty="0" smtClean="0"/>
          </a:p>
          <a:p>
            <a:pPr marL="514350" indent="-514350">
              <a:buAutoNum type="arabicPeriod"/>
            </a:pPr>
            <a:r>
              <a:rPr lang="zh-CN" altLang="en-US" dirty="0"/>
              <a:t>以欧盟整体身份谋求在重要国际机制中的代表权和话语权，提高欧盟独立的集体行动能力</a:t>
            </a:r>
            <a:r>
              <a:rPr lang="zh-CN" altLang="en-US" dirty="0" smtClean="0"/>
              <a:t>。</a:t>
            </a:r>
            <a:endParaRPr lang="en-US" altLang="zh-CN" dirty="0" smtClean="0"/>
          </a:p>
          <a:p>
            <a:pPr marL="514350" indent="-514350">
              <a:buAutoNum type="arabicPeriod"/>
            </a:pPr>
            <a:r>
              <a:rPr lang="zh-CN" altLang="en-US" dirty="0"/>
              <a:t>通过提供国际公共产品</a:t>
            </a:r>
            <a:r>
              <a:rPr lang="en-US" altLang="zh-CN" dirty="0"/>
              <a:t>, </a:t>
            </a:r>
            <a:r>
              <a:rPr lang="zh-CN" altLang="en-US" dirty="0"/>
              <a:t>主导全球公益领域的治理</a:t>
            </a:r>
            <a:r>
              <a:rPr lang="zh-CN" altLang="en-US" dirty="0" smtClean="0"/>
              <a:t>进程，进而增强在其他领域的治理影响力。（现实需要、民众支持、制度设计）</a:t>
            </a:r>
            <a:endParaRPr lang="en-US" altLang="zh-CN" dirty="0" smtClean="0"/>
          </a:p>
          <a:p>
            <a:pPr marL="514350" indent="-514350">
              <a:buAutoNum type="arabicPeriod"/>
            </a:pPr>
            <a:r>
              <a:rPr lang="zh-CN" altLang="en-US" dirty="0"/>
              <a:t>在全球</a:t>
            </a:r>
            <a:r>
              <a:rPr lang="zh-CN" altLang="en-US" dirty="0" smtClean="0"/>
              <a:t>贸易领域</a:t>
            </a:r>
            <a:r>
              <a:rPr lang="zh-CN" altLang="en-US" dirty="0"/>
              <a:t>推广高标准以求发挥主导</a:t>
            </a:r>
            <a:r>
              <a:rPr lang="zh-CN" altLang="en-US" dirty="0" smtClean="0"/>
              <a:t>作用。</a:t>
            </a:r>
            <a:endParaRPr lang="en-US" altLang="zh-CN" dirty="0" smtClean="0"/>
          </a:p>
          <a:p>
            <a:pPr marL="514350" indent="-514350">
              <a:buAutoNum type="arabicPeriod"/>
            </a:pPr>
            <a:endParaRPr lang="zh-CN" altLang="en-US" dirty="0"/>
          </a:p>
        </p:txBody>
      </p:sp>
      <p:sp>
        <p:nvSpPr>
          <p:cNvPr id="4" name="等腰三角形 3">
            <a:hlinkClick r:id="rId3" action="ppaction://hlinksldjump"/>
          </p:cNvPr>
          <p:cNvSpPr/>
          <p:nvPr/>
        </p:nvSpPr>
        <p:spPr>
          <a:xfrm>
            <a:off x="5786446" y="3286124"/>
            <a:ext cx="428628" cy="357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hlinkClick r:id="rId4" action="ppaction://hlinksldjump"/>
          </p:cNvPr>
          <p:cNvSpPr/>
          <p:nvPr/>
        </p:nvSpPr>
        <p:spPr>
          <a:xfrm>
            <a:off x="4071934" y="5786454"/>
            <a:ext cx="78581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94560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amond(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heckerboard(across)">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“过度代表”还是“集体行动困境”</a:t>
            </a:r>
            <a:endParaRPr lang="zh-CN" altLang="en-US" sz="3600" b="1" dirty="0"/>
          </a:p>
        </p:txBody>
      </p:sp>
      <p:sp>
        <p:nvSpPr>
          <p:cNvPr id="3" name="内容占位符 2"/>
          <p:cNvSpPr>
            <a:spLocks noGrp="1"/>
          </p:cNvSpPr>
          <p:nvPr>
            <p:ph sz="quarter" idx="1"/>
          </p:nvPr>
        </p:nvSpPr>
        <p:spPr/>
        <p:txBody>
          <a:bodyPr>
            <a:normAutofit/>
          </a:bodyPr>
          <a:lstStyle/>
          <a:p>
            <a:r>
              <a:rPr lang="en-US" altLang="zh-CN" sz="2800" dirty="0"/>
              <a:t>20</a:t>
            </a:r>
            <a:r>
              <a:rPr lang="zh-CN" altLang="zh-CN" sz="2800" dirty="0"/>
              <a:t>国集团成员</a:t>
            </a:r>
            <a:r>
              <a:rPr lang="en-US" altLang="zh-CN" sz="2800" dirty="0"/>
              <a:t>4</a:t>
            </a:r>
            <a:r>
              <a:rPr lang="zh-CN" altLang="zh-CN" sz="2800" dirty="0"/>
              <a:t>个欧盟国家（德国、法国、英国、意大利）和欧盟，荷兰和西班牙邀请参加峰会。</a:t>
            </a:r>
          </a:p>
          <a:p>
            <a:r>
              <a:rPr lang="zh-CN" altLang="zh-CN" sz="2800" dirty="0"/>
              <a:t>欧盟成员国都是</a:t>
            </a:r>
            <a:r>
              <a:rPr lang="en-US" altLang="zh-CN" sz="2800" dirty="0"/>
              <a:t>IMF</a:t>
            </a:r>
            <a:r>
              <a:rPr lang="zh-CN" altLang="zh-CN" sz="2800" dirty="0"/>
              <a:t>和世界银行成员国，欧盟委员会和欧洲央行观察员地位</a:t>
            </a:r>
          </a:p>
          <a:p>
            <a:r>
              <a:rPr lang="zh-CN" altLang="zh-CN" sz="2800" dirty="0"/>
              <a:t>金融稳定委员会（</a:t>
            </a:r>
            <a:r>
              <a:rPr lang="en-US" altLang="zh-CN" sz="2800" dirty="0"/>
              <a:t>FSB</a:t>
            </a:r>
            <a:r>
              <a:rPr lang="zh-CN" altLang="zh-CN" sz="2800" dirty="0"/>
              <a:t>），欧盟成员国</a:t>
            </a:r>
            <a:r>
              <a:rPr lang="en-US" altLang="zh-CN" sz="2800" dirty="0"/>
              <a:t>6</a:t>
            </a:r>
            <a:r>
              <a:rPr lang="zh-CN" altLang="zh-CN" sz="2800" dirty="0"/>
              <a:t>个：德国、法国、英国、意大利、荷兰和西班牙，欧盟委员会和欧洲央行</a:t>
            </a:r>
          </a:p>
          <a:p>
            <a:r>
              <a:rPr lang="en-US" altLang="zh-CN" sz="2800" dirty="0"/>
              <a:t>WTO</a:t>
            </a:r>
            <a:r>
              <a:rPr lang="zh-CN" altLang="zh-CN" sz="2800" dirty="0"/>
              <a:t>，所有</a:t>
            </a:r>
            <a:r>
              <a:rPr lang="zh-CN" altLang="zh-CN" sz="2800" dirty="0" smtClean="0"/>
              <a:t>欧盟成员国及欧盟</a:t>
            </a:r>
            <a:endParaRPr lang="zh-CN" altLang="zh-CN" sz="2800" dirty="0"/>
          </a:p>
          <a:p>
            <a:endParaRPr lang="zh-CN" altLang="en-US" dirty="0"/>
          </a:p>
        </p:txBody>
      </p:sp>
      <p:sp>
        <p:nvSpPr>
          <p:cNvPr id="5" name="上箭头 4">
            <a:hlinkClick r:id="rId2" action="ppaction://hlinksldjump"/>
          </p:cNvPr>
          <p:cNvSpPr/>
          <p:nvPr/>
        </p:nvSpPr>
        <p:spPr>
          <a:xfrm>
            <a:off x="4143372" y="5643578"/>
            <a:ext cx="714380"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711402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一、全球经济治理基本概念</a:t>
            </a:r>
            <a:endParaRPr lang="zh-CN" altLang="en-US" dirty="0"/>
          </a:p>
        </p:txBody>
      </p:sp>
      <p:sp>
        <p:nvSpPr>
          <p:cNvPr id="3" name="内容占位符 2"/>
          <p:cNvSpPr>
            <a:spLocks noGrp="1"/>
          </p:cNvSpPr>
          <p:nvPr>
            <p:ph sz="quarter" idx="1"/>
          </p:nvPr>
        </p:nvSpPr>
        <p:spPr/>
        <p:txBody>
          <a:bodyPr/>
          <a:lstStyle/>
          <a:p>
            <a:r>
              <a:rPr lang="zh-CN" altLang="en-US" b="1" dirty="0" smtClean="0"/>
              <a:t>治理</a:t>
            </a:r>
            <a:endParaRPr lang="en-US" altLang="zh-CN" dirty="0" smtClean="0"/>
          </a:p>
          <a:p>
            <a:pPr>
              <a:buNone/>
            </a:pPr>
            <a:r>
              <a:rPr lang="zh-CN" altLang="en-US" dirty="0" smtClean="0"/>
              <a:t>             联合国全球治理委员会： </a:t>
            </a:r>
            <a:r>
              <a:rPr lang="zh-CN" altLang="en-US" b="1" u="sng" dirty="0" smtClean="0"/>
              <a:t>治理</a:t>
            </a:r>
            <a:r>
              <a:rPr lang="zh-CN" altLang="en-US" dirty="0" smtClean="0"/>
              <a:t>是各种公共的或私人机构管理共同事务的诸多方式的总和，是使相互冲突的或不同的利益得以调和并且采取联合行动的持续的过程，其中既包括有权迫使人们服从的正式制度和规则，也包括各种人们同意或认为符合其利益的非正式制度和安排。</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六、欧洲</a:t>
            </a:r>
            <a:r>
              <a:rPr lang="zh-CN" altLang="en-US" sz="3600" b="1" dirty="0" smtClean="0"/>
              <a:t>面临的挑战</a:t>
            </a:r>
            <a:endParaRPr lang="zh-CN" altLang="en-US" sz="3600" b="1" dirty="0"/>
          </a:p>
        </p:txBody>
      </p:sp>
      <p:pic>
        <p:nvPicPr>
          <p:cNvPr id="4" name="内容占位符 3"/>
          <p:cNvPicPr>
            <a:picLocks noGrp="1"/>
          </p:cNvPicPr>
          <p:nvPr>
            <p:ph sz="quarter" idx="1"/>
          </p:nvPr>
        </p:nvPicPr>
        <p:blipFill>
          <a:blip r:embed="rId2"/>
          <a:stretch>
            <a:fillRect/>
          </a:stretch>
        </p:blipFill>
        <p:spPr>
          <a:xfrm>
            <a:off x="611560" y="1340768"/>
            <a:ext cx="7704856" cy="4708401"/>
          </a:xfrm>
          <a:prstGeom prst="rect">
            <a:avLst/>
          </a:prstGeom>
        </p:spPr>
      </p:pic>
    </p:spTree>
    <p:extLst>
      <p:ext uri="{BB962C8B-B14F-4D97-AF65-F5344CB8AC3E}">
        <p14:creationId xmlns:p14="http://schemas.microsoft.com/office/powerpoint/2010/main" xmlns="" val="79910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3600" b="1" dirty="0"/>
          </a:p>
        </p:txBody>
      </p:sp>
      <p:pic>
        <p:nvPicPr>
          <p:cNvPr id="4" name="内容占位符 3"/>
          <p:cNvPicPr>
            <a:picLocks noGrp="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571472" y="1214422"/>
            <a:ext cx="8358246" cy="4911741"/>
          </a:xfrm>
          <a:prstGeom prst="rect">
            <a:avLst/>
          </a:prstGeom>
          <a:noFill/>
          <a:ln>
            <a:noFill/>
          </a:ln>
        </p:spPr>
      </p:pic>
      <p:sp>
        <p:nvSpPr>
          <p:cNvPr id="3" name="矩形 2"/>
          <p:cNvSpPr/>
          <p:nvPr/>
        </p:nvSpPr>
        <p:spPr>
          <a:xfrm>
            <a:off x="1043608" y="5934670"/>
            <a:ext cx="7488832" cy="646331"/>
          </a:xfrm>
          <a:prstGeom prst="rect">
            <a:avLst/>
          </a:prstGeom>
        </p:spPr>
        <p:txBody>
          <a:bodyPr wrap="square">
            <a:spAutoFit/>
          </a:bodyPr>
          <a:lstStyle/>
          <a:p>
            <a:r>
              <a:rPr lang="zh-CN" altLang="en-US" dirty="0" smtClean="0"/>
              <a:t>资料来源：</a:t>
            </a:r>
            <a:r>
              <a:rPr lang="en-US" altLang="zh-CN" dirty="0" smtClean="0"/>
              <a:t>Global </a:t>
            </a:r>
            <a:r>
              <a:rPr lang="en-US" altLang="zh-CN" dirty="0"/>
              <a:t>Governance 2025: At a Critical Juncture, </a:t>
            </a:r>
            <a:r>
              <a:rPr lang="en-US" altLang="zh-CN" i="1" dirty="0"/>
              <a:t>by the National Intelligence Council (NIC)and</a:t>
            </a:r>
            <a:r>
              <a:rPr lang="en-US" altLang="zh-CN" dirty="0"/>
              <a:t> the Institute for Security Studies (EUISS)</a:t>
            </a:r>
            <a:endParaRPr lang="zh-CN"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p>
        </p:txBody>
      </p:sp>
      <p:pic>
        <p:nvPicPr>
          <p:cNvPr id="4" name="Picture 3" descr="File:Duck-Rabbit illusion.jpg"/>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1331640" y="1700808"/>
            <a:ext cx="6193099"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428596" y="3000372"/>
            <a:ext cx="1071570" cy="1200329"/>
          </a:xfrm>
          <a:prstGeom prst="rect">
            <a:avLst/>
          </a:prstGeom>
        </p:spPr>
        <p:txBody>
          <a:bodyPr wrap="square">
            <a:spAutoFit/>
          </a:bodyPr>
          <a:lstStyle/>
          <a:p>
            <a:r>
              <a:rPr lang="zh-CN" altLang="en-US" sz="3600" b="1" dirty="0" smtClean="0"/>
              <a:t>谢谢</a:t>
            </a:r>
            <a:endParaRPr lang="zh-CN" altLang="en-US" sz="3600" dirty="0"/>
          </a:p>
        </p:txBody>
      </p:sp>
    </p:spTree>
    <p:extLst>
      <p:ext uri="{BB962C8B-B14F-4D97-AF65-F5344CB8AC3E}">
        <p14:creationId xmlns:p14="http://schemas.microsoft.com/office/powerpoint/2010/main" xmlns="" val="1748947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3200" b="1" dirty="0"/>
          </a:p>
        </p:txBody>
      </p:sp>
      <p:sp>
        <p:nvSpPr>
          <p:cNvPr id="3" name="内容占位符 2"/>
          <p:cNvSpPr>
            <a:spLocks noGrp="1"/>
          </p:cNvSpPr>
          <p:nvPr>
            <p:ph sz="quarter" idx="1"/>
          </p:nvPr>
        </p:nvSpPr>
        <p:spPr>
          <a:xfrm>
            <a:off x="457200" y="1357298"/>
            <a:ext cx="8229600" cy="4768865"/>
          </a:xfrm>
        </p:spPr>
        <p:txBody>
          <a:bodyPr/>
          <a:lstStyle/>
          <a:p>
            <a:r>
              <a:rPr lang="zh-CN" altLang="en-US" b="1" dirty="0" smtClean="0"/>
              <a:t>统治</a:t>
            </a:r>
            <a:r>
              <a:rPr lang="zh-CN" altLang="en-US" b="1" dirty="0" smtClean="0"/>
              <a:t>与治理</a:t>
            </a:r>
            <a:endParaRPr lang="en-US" altLang="zh-CN" b="1" dirty="0" smtClean="0"/>
          </a:p>
        </p:txBody>
      </p:sp>
      <p:graphicFrame>
        <p:nvGraphicFramePr>
          <p:cNvPr id="4" name="表格 3"/>
          <p:cNvGraphicFramePr>
            <a:graphicFrameLocks noGrp="1"/>
          </p:cNvGraphicFramePr>
          <p:nvPr/>
        </p:nvGraphicFramePr>
        <p:xfrm>
          <a:off x="642909" y="2071678"/>
          <a:ext cx="7429553" cy="4143403"/>
        </p:xfrm>
        <a:graphic>
          <a:graphicData uri="http://schemas.openxmlformats.org/drawingml/2006/table">
            <a:tbl>
              <a:tblPr/>
              <a:tblGrid>
                <a:gridCol w="617154"/>
                <a:gridCol w="1525987"/>
                <a:gridCol w="2032965"/>
                <a:gridCol w="1742605"/>
                <a:gridCol w="1510842"/>
              </a:tblGrid>
              <a:tr h="591915">
                <a:tc>
                  <a:txBody>
                    <a:bodyPr/>
                    <a:lstStyle/>
                    <a:p>
                      <a:pPr algn="ctr">
                        <a:spcAft>
                          <a:spcPts val="0"/>
                        </a:spcAft>
                      </a:pPr>
                      <a:endParaRPr lang="en-US" sz="24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Calibri"/>
                          <a:ea typeface="宋体"/>
                          <a:cs typeface="Times New Roman"/>
                        </a:rPr>
                        <a:t>主体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Calibri"/>
                          <a:ea typeface="宋体"/>
                          <a:cs typeface="Times New Roman"/>
                        </a:rPr>
                        <a:t>权力运行机制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Calibri"/>
                          <a:ea typeface="宋体"/>
                          <a:cs typeface="Times New Roman"/>
                        </a:rPr>
                        <a:t>运行手段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kern="100">
                          <a:latin typeface="Calibri"/>
                          <a:ea typeface="宋体"/>
                          <a:cs typeface="Times New Roman"/>
                        </a:rPr>
                        <a:t>范围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5744">
                <a:tc>
                  <a:txBody>
                    <a:bodyPr/>
                    <a:lstStyle/>
                    <a:p>
                      <a:pPr algn="ctr">
                        <a:spcAft>
                          <a:spcPts val="0"/>
                        </a:spcAft>
                      </a:pPr>
                      <a:r>
                        <a:rPr lang="zh-CN" sz="2400" kern="100">
                          <a:latin typeface="Calibri"/>
                          <a:ea typeface="宋体"/>
                          <a:cs typeface="Times New Roman"/>
                        </a:rPr>
                        <a:t>统治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latin typeface="Calibri"/>
                          <a:ea typeface="宋体"/>
                          <a:cs typeface="Times New Roman"/>
                        </a:rPr>
                        <a:t>政府和公共机构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latin typeface="Calibri"/>
                          <a:ea typeface="宋体"/>
                          <a:cs typeface="Times New Roman"/>
                        </a:rPr>
                        <a:t>自上而下单一向度，政府通过发号施令制定和实施政策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latin typeface="Calibri"/>
                          <a:ea typeface="宋体"/>
                          <a:cs typeface="Times New Roman"/>
                        </a:rPr>
                        <a:t>政府命令和法规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latin typeface="Calibri"/>
                          <a:ea typeface="宋体"/>
                          <a:cs typeface="Times New Roman"/>
                        </a:rPr>
                        <a:t>民族国家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5744">
                <a:tc>
                  <a:txBody>
                    <a:bodyPr/>
                    <a:lstStyle/>
                    <a:p>
                      <a:pPr algn="ctr">
                        <a:spcAft>
                          <a:spcPts val="0"/>
                        </a:spcAft>
                      </a:pPr>
                      <a:r>
                        <a:rPr lang="zh-CN" sz="2400" kern="100">
                          <a:latin typeface="Calibri"/>
                          <a:ea typeface="宋体"/>
                          <a:cs typeface="Times New Roman"/>
                        </a:rPr>
                        <a:t>治理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latin typeface="Calibri"/>
                          <a:ea typeface="宋体"/>
                          <a:cs typeface="Times New Roman"/>
                        </a:rPr>
                        <a:t>政府、公共机构和私人机构共同参与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latin typeface="Calibri"/>
                          <a:ea typeface="宋体"/>
                          <a:cs typeface="Times New Roman"/>
                        </a:rPr>
                        <a:t>上下互动，通过合作、协商等方式实施公共事务管理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a:latin typeface="Calibri"/>
                          <a:ea typeface="宋体"/>
                          <a:cs typeface="Times New Roman"/>
                        </a:rPr>
                        <a:t>公民的认同和共识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kern="100" dirty="0">
                          <a:latin typeface="Calibri"/>
                          <a:ea typeface="宋体"/>
                          <a:cs typeface="Times New Roman"/>
                        </a:rPr>
                        <a:t>民族国家或超越民族国家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48138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sz="quarter" idx="1"/>
          </p:nvPr>
        </p:nvSpPr>
        <p:spPr>
          <a:xfrm>
            <a:off x="457200" y="1357298"/>
            <a:ext cx="8229600" cy="4768865"/>
          </a:xfrm>
        </p:spPr>
        <p:txBody>
          <a:bodyPr>
            <a:normAutofit/>
          </a:bodyPr>
          <a:lstStyle/>
          <a:p>
            <a:r>
              <a:rPr lang="zh-CN" altLang="en-US" b="1" dirty="0" smtClean="0"/>
              <a:t>全球治理 </a:t>
            </a:r>
            <a:endParaRPr lang="en-US" altLang="zh-CN" b="1" dirty="0" smtClean="0"/>
          </a:p>
          <a:p>
            <a:pPr>
              <a:buNone/>
            </a:pPr>
            <a:r>
              <a:rPr lang="zh-CN" altLang="en-US" dirty="0" smtClean="0"/>
              <a:t>    全球治理就是治理在全球范围的拓展</a:t>
            </a:r>
            <a:endParaRPr lang="en-US" altLang="zh-CN" dirty="0" smtClean="0"/>
          </a:p>
          <a:p>
            <a:pPr algn="just">
              <a:buNone/>
            </a:pPr>
            <a:r>
              <a:rPr lang="zh-CN" altLang="en-US" dirty="0" smtClean="0"/>
              <a:t>             全球</a:t>
            </a:r>
            <a:r>
              <a:rPr lang="zh-CN" altLang="en-US" dirty="0" smtClean="0"/>
              <a:t>治理是指所有有利于国家间集体行动和</a:t>
            </a:r>
            <a:r>
              <a:rPr lang="zh-CN" altLang="en-US" dirty="0" smtClean="0"/>
              <a:t>国际问题解决</a:t>
            </a:r>
            <a:r>
              <a:rPr lang="zh-CN" altLang="en-US" dirty="0" smtClean="0"/>
              <a:t>的机构、制度、过程、合作和网络关系</a:t>
            </a:r>
            <a:r>
              <a:rPr lang="zh-CN" altLang="en-US" dirty="0" smtClean="0"/>
              <a:t>。</a:t>
            </a:r>
            <a:endParaRPr lang="en-US" altLang="zh-CN" dirty="0" smtClean="0"/>
          </a:p>
          <a:p>
            <a:pPr algn="just">
              <a:buNone/>
            </a:pPr>
            <a:r>
              <a:rPr lang="en-US" altLang="zh-CN" dirty="0" smtClean="0"/>
              <a:t> </a:t>
            </a:r>
            <a:r>
              <a:rPr lang="en-US" altLang="zh-CN" dirty="0" smtClean="0"/>
              <a:t>   A </a:t>
            </a:r>
            <a:r>
              <a:rPr lang="en-US" dirty="0" smtClean="0"/>
              <a:t>joint </a:t>
            </a:r>
            <a:r>
              <a:rPr lang="en-US" dirty="0" smtClean="0"/>
              <a:t>report</a:t>
            </a:r>
            <a:r>
              <a:rPr lang="zh-CN" altLang="en-US" dirty="0" smtClean="0"/>
              <a:t> </a:t>
            </a:r>
            <a:r>
              <a:rPr lang="en-US" altLang="zh-CN" dirty="0" smtClean="0"/>
              <a:t>by </a:t>
            </a:r>
            <a:r>
              <a:rPr lang="en-US" altLang="zh-CN" dirty="0" smtClean="0"/>
              <a:t>the US National Intelligence Council and the EU Institute for Security Studies defines global governance more broadly as "all the institutions, regimes, processes, partnerships, and networks that contribute to collective action and problem solving at the international level</a:t>
            </a:r>
            <a:r>
              <a:rPr lang="en-US" altLang="zh-CN" dirty="0" smtClean="0"/>
              <a:t>."</a:t>
            </a:r>
            <a:endParaRPr lang="zh-CN" altLang="en-US" dirty="0" smtClean="0"/>
          </a:p>
          <a:p>
            <a:pPr>
              <a:buNone/>
            </a:pPr>
            <a:endParaRPr lang="zh-CN" altLang="en-US" dirty="0"/>
          </a:p>
        </p:txBody>
      </p:sp>
    </p:spTree>
    <p:extLst>
      <p:ext uri="{BB962C8B-B14F-4D97-AF65-F5344CB8AC3E}">
        <p14:creationId xmlns:p14="http://schemas.microsoft.com/office/powerpoint/2010/main" xmlns="" val="2309203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normAutofit/>
          </a:bodyPr>
          <a:lstStyle/>
          <a:p>
            <a:r>
              <a:rPr lang="zh-CN" altLang="en-US" b="1" dirty="0"/>
              <a:t>全球经济</a:t>
            </a:r>
            <a:r>
              <a:rPr lang="zh-CN" altLang="en-US" b="1" dirty="0" smtClean="0"/>
              <a:t>治理</a:t>
            </a:r>
            <a:endParaRPr lang="en-US" altLang="zh-CN" b="1" dirty="0" smtClean="0"/>
          </a:p>
          <a:p>
            <a:pPr>
              <a:buNone/>
            </a:pPr>
            <a:r>
              <a:rPr lang="en-US" altLang="zh-CN" dirty="0" smtClean="0"/>
              <a:t> </a:t>
            </a:r>
            <a:r>
              <a:rPr lang="en-US" altLang="zh-CN" dirty="0" smtClean="0"/>
              <a:t>       </a:t>
            </a:r>
            <a:r>
              <a:rPr lang="zh-CN" altLang="en-US" dirty="0" smtClean="0"/>
              <a:t>全球治理的一个领域，且与其他领域的治理交织在一起。</a:t>
            </a:r>
            <a:endParaRPr lang="en-US" altLang="zh-CN" dirty="0" smtClean="0"/>
          </a:p>
          <a:p>
            <a:pPr>
              <a:buNone/>
            </a:pPr>
            <a:r>
              <a:rPr lang="zh-CN" altLang="en-US" dirty="0" smtClean="0"/>
              <a:t>             通过具有约束力的国际规 则和行为规范，国家、国际组织、跨国公司、私人企业以及公民社会组织共同参与和协商行动，以解决全球性的经济问题，如国际金融监管、贸易制度安排、全球经济失衡等，以维护正常的国际经济秩序。</a:t>
            </a:r>
            <a:endParaRPr lang="en-US" altLang="zh-CN" dirty="0" smtClean="0"/>
          </a:p>
          <a:p>
            <a:pPr>
              <a:buNone/>
            </a:pPr>
            <a:endParaRPr lang="zh-CN" altLang="en-US" dirty="0"/>
          </a:p>
          <a:p>
            <a:pPr marL="0" indent="0">
              <a:buNone/>
            </a:pPr>
            <a:endParaRPr lang="zh-CN" altLang="en-US" dirty="0"/>
          </a:p>
        </p:txBody>
      </p:sp>
    </p:spTree>
    <p:extLst>
      <p:ext uri="{BB962C8B-B14F-4D97-AF65-F5344CB8AC3E}">
        <p14:creationId xmlns:p14="http://schemas.microsoft.com/office/powerpoint/2010/main" xmlns="" val="2118216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二、全球经济治理的必要性</a:t>
            </a:r>
            <a:endParaRPr lang="zh-CN" altLang="en-US" sz="3600" b="1" dirty="0"/>
          </a:p>
        </p:txBody>
      </p:sp>
      <p:sp>
        <p:nvSpPr>
          <p:cNvPr id="3" name="内容占位符 2"/>
          <p:cNvSpPr>
            <a:spLocks noGrp="1"/>
          </p:cNvSpPr>
          <p:nvPr>
            <p:ph sz="quarter" idx="1"/>
          </p:nvPr>
        </p:nvSpPr>
        <p:spPr/>
        <p:txBody>
          <a:bodyPr/>
          <a:lstStyle/>
          <a:p>
            <a:pPr marL="514350" indent="-514350">
              <a:buAutoNum type="arabicPeriod"/>
            </a:pPr>
            <a:r>
              <a:rPr lang="zh-CN" altLang="zh-CN" dirty="0" smtClean="0"/>
              <a:t>全球性</a:t>
            </a:r>
            <a:r>
              <a:rPr lang="zh-CN" altLang="zh-CN" dirty="0"/>
              <a:t>问题是全球治理的外在</a:t>
            </a:r>
            <a:r>
              <a:rPr lang="zh-CN" altLang="zh-CN" dirty="0" smtClean="0"/>
              <a:t>动力</a:t>
            </a:r>
            <a:r>
              <a:rPr lang="zh-CN" altLang="en-US" dirty="0" smtClean="0"/>
              <a:t>。（</a:t>
            </a:r>
            <a:r>
              <a:rPr lang="zh-CN" altLang="zh-CN" dirty="0"/>
              <a:t>全球金融危机应对、国际贸易制度安排、全球气候变化、环境保护、公共卫生安全、能源资源安全、粮食安全、反恐、毒品走私、人口贩卖等</a:t>
            </a:r>
            <a:r>
              <a:rPr lang="zh-CN" altLang="en-US" dirty="0" smtClean="0"/>
              <a:t>）</a:t>
            </a:r>
            <a:endParaRPr lang="en-US" altLang="zh-CN" dirty="0" smtClean="0"/>
          </a:p>
          <a:p>
            <a:pPr marL="514350" indent="-514350">
              <a:buAutoNum type="arabicPeriod"/>
            </a:pPr>
            <a:r>
              <a:rPr lang="zh-CN" altLang="en-US" dirty="0" smtClean="0"/>
              <a:t>全球化</a:t>
            </a:r>
            <a:r>
              <a:rPr lang="zh-CN" altLang="zh-CN" dirty="0" smtClean="0"/>
              <a:t>国家</a:t>
            </a:r>
            <a:r>
              <a:rPr lang="zh-CN" altLang="zh-CN" dirty="0"/>
              <a:t>间的联系和相互依赖性更加</a:t>
            </a:r>
            <a:r>
              <a:rPr lang="zh-CN" altLang="zh-CN" dirty="0" smtClean="0"/>
              <a:t>紧密</a:t>
            </a:r>
            <a:r>
              <a:rPr lang="en-US" altLang="zh-CN" dirty="0" smtClean="0"/>
              <a:t>,</a:t>
            </a:r>
            <a:r>
              <a:rPr lang="zh-CN" altLang="zh-CN" dirty="0" smtClean="0"/>
              <a:t>谁</a:t>
            </a:r>
            <a:r>
              <a:rPr lang="zh-CN" altLang="zh-CN" dirty="0"/>
              <a:t>也无法独善其身</a:t>
            </a:r>
            <a:r>
              <a:rPr lang="zh-CN" altLang="zh-CN" dirty="0" smtClean="0"/>
              <a:t>。</a:t>
            </a:r>
            <a:r>
              <a:rPr lang="zh-CN" altLang="en-US" dirty="0" smtClean="0"/>
              <a:t>（“合作共赢”代替“零和博弈”）</a:t>
            </a:r>
            <a:endParaRPr lang="zh-CN" altLang="zh-CN" dirty="0"/>
          </a:p>
          <a:p>
            <a:pPr marL="0" indent="0">
              <a:buNone/>
            </a:pPr>
            <a:endParaRPr lang="zh-CN" altLang="en-US" dirty="0"/>
          </a:p>
        </p:txBody>
      </p:sp>
      <p:sp>
        <p:nvSpPr>
          <p:cNvPr id="4" name="等腰三角形 3">
            <a:hlinkClick r:id="rId2" action="ppaction://hlinksldjump"/>
          </p:cNvPr>
          <p:cNvSpPr/>
          <p:nvPr/>
        </p:nvSpPr>
        <p:spPr>
          <a:xfrm>
            <a:off x="5286380" y="2714620"/>
            <a:ext cx="428628" cy="357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hlinkClick r:id="rId3" action="ppaction://hlinksldjump"/>
          </p:cNvPr>
          <p:cNvSpPr/>
          <p:nvPr/>
        </p:nvSpPr>
        <p:spPr>
          <a:xfrm>
            <a:off x="8001024" y="3500438"/>
            <a:ext cx="428628" cy="3571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47389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357166"/>
            <a:ext cx="7253286" cy="785834"/>
          </a:xfrm>
        </p:spPr>
        <p:txBody>
          <a:bodyPr>
            <a:normAutofit/>
          </a:bodyPr>
          <a:lstStyle/>
          <a:p>
            <a:pPr algn="ctr"/>
            <a:r>
              <a:rPr lang="zh-CN" altLang="en-US" sz="3200" b="1" dirty="0" smtClean="0"/>
              <a:t>全球挑战与威胁认知</a:t>
            </a:r>
            <a:endParaRPr lang="zh-CN" altLang="en-US" sz="3200" b="1"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457200" y="1142984"/>
            <a:ext cx="8284046" cy="4558810"/>
          </a:xfrm>
          <a:prstGeom prst="rect">
            <a:avLst/>
          </a:prstGeom>
          <a:noFill/>
          <a:ln w="9525">
            <a:noFill/>
            <a:miter lim="800000"/>
            <a:headEnd/>
            <a:tailEnd/>
          </a:ln>
          <a:effectLst/>
        </p:spPr>
      </p:pic>
      <p:sp>
        <p:nvSpPr>
          <p:cNvPr id="1028" name="Rectangle 4"/>
          <p:cNvSpPr>
            <a:spLocks noChangeArrowheads="1"/>
          </p:cNvSpPr>
          <p:nvPr/>
        </p:nvSpPr>
        <p:spPr bwMode="auto">
          <a:xfrm>
            <a:off x="703356" y="5643578"/>
            <a:ext cx="641534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dirty="0"/>
              <a:t>The survey conducted by the Pew Research Center in 39 countries </a:t>
            </a:r>
            <a:endParaRPr lang="zh-CN" altLang="en-US" dirty="0"/>
          </a:p>
          <a:p>
            <a:r>
              <a:rPr lang="en-US" dirty="0"/>
              <a:t>among 37,653 respondents from March 2 to May 1,2013</a:t>
            </a:r>
            <a:r>
              <a:rPr lang="en-US" dirty="0" smtClean="0"/>
              <a:t>.</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3200" b="1" dirty="0" smtClean="0"/>
              <a:t>欧洲国家最担心的全球性问题</a:t>
            </a:r>
            <a:endParaRPr lang="zh-CN" altLang="en-US" sz="3200" b="1" dirty="0"/>
          </a:p>
        </p:txBody>
      </p:sp>
      <p:graphicFrame>
        <p:nvGraphicFramePr>
          <p:cNvPr id="4" name="内容占位符 3"/>
          <p:cNvGraphicFramePr>
            <a:graphicFrameLocks noGrp="1"/>
          </p:cNvGraphicFramePr>
          <p:nvPr>
            <p:ph sz="quarter" idx="1"/>
          </p:nvPr>
        </p:nvGraphicFramePr>
        <p:xfrm>
          <a:off x="785786" y="1428737"/>
          <a:ext cx="7358114" cy="4612672"/>
        </p:xfrm>
        <a:graphic>
          <a:graphicData uri="http://schemas.openxmlformats.org/drawingml/2006/table">
            <a:tbl>
              <a:tblPr/>
              <a:tblGrid>
                <a:gridCol w="960993"/>
                <a:gridCol w="1002438"/>
                <a:gridCol w="1067194"/>
                <a:gridCol w="857382"/>
                <a:gridCol w="898339"/>
                <a:gridCol w="812971"/>
                <a:gridCol w="828888"/>
                <a:gridCol w="929909"/>
              </a:tblGrid>
              <a:tr h="508004">
                <a:tc gridSpan="2">
                  <a:txBody>
                    <a:bodyPr/>
                    <a:lstStyle/>
                    <a:p>
                      <a:pPr algn="ctr">
                        <a:spcAft>
                          <a:spcPts val="0"/>
                        </a:spcAft>
                      </a:pPr>
                      <a:r>
                        <a:rPr lang="en-US" sz="1800" kern="100" dirty="0">
                          <a:latin typeface="Calibri"/>
                          <a:ea typeface="宋体"/>
                          <a:cs typeface="Times New Roman"/>
                        </a:rPr>
                        <a:t>N0.1 </a:t>
                      </a:r>
                      <a:endParaRPr lang="en-US" sz="1800" kern="100" dirty="0" smtClean="0">
                        <a:latin typeface="Calibri"/>
                        <a:ea typeface="宋体"/>
                        <a:cs typeface="Times New Roman"/>
                      </a:endParaRPr>
                    </a:p>
                    <a:p>
                      <a:pPr algn="ctr">
                        <a:spcAft>
                          <a:spcPts val="0"/>
                        </a:spcAft>
                      </a:pPr>
                      <a:r>
                        <a:rPr lang="zh-CN" sz="1800" kern="100" dirty="0" smtClean="0">
                          <a:latin typeface="Calibri"/>
                          <a:ea typeface="宋体"/>
                          <a:cs typeface="Times New Roman"/>
                        </a:rPr>
                        <a:t>国际</a:t>
                      </a:r>
                      <a:r>
                        <a:rPr lang="zh-CN" sz="1800" kern="100" dirty="0">
                          <a:latin typeface="Calibri"/>
                          <a:ea typeface="宋体"/>
                          <a:cs typeface="Times New Roman"/>
                        </a:rPr>
                        <a:t>金融稳定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800" kern="100" dirty="0" smtClean="0">
                          <a:latin typeface="Calibri"/>
                          <a:ea typeface="宋体"/>
                          <a:cs typeface="Times New Roman"/>
                        </a:rPr>
                        <a:t>No.2</a:t>
                      </a:r>
                    </a:p>
                    <a:p>
                      <a:pPr algn="ctr">
                        <a:spcAft>
                          <a:spcPts val="0"/>
                        </a:spcAft>
                      </a:pPr>
                      <a:r>
                        <a:rPr lang="zh-CN" sz="1800" kern="100" dirty="0" smtClean="0">
                          <a:latin typeface="Calibri"/>
                          <a:ea typeface="宋体"/>
                          <a:cs typeface="Times New Roman"/>
                        </a:rPr>
                        <a:t>伊斯兰</a:t>
                      </a:r>
                      <a:r>
                        <a:rPr lang="zh-CN" sz="1800" kern="100" dirty="0">
                          <a:latin typeface="Calibri"/>
                          <a:ea typeface="宋体"/>
                          <a:cs typeface="Times New Roman"/>
                        </a:rPr>
                        <a:t>极端主义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800" kern="100" dirty="0">
                          <a:latin typeface="Calibri"/>
                          <a:ea typeface="宋体"/>
                          <a:cs typeface="Times New Roman"/>
                        </a:rPr>
                        <a:t>No.3 </a:t>
                      </a:r>
                      <a:endParaRPr lang="en-US" sz="1800" kern="100" dirty="0" smtClean="0">
                        <a:latin typeface="Calibri"/>
                        <a:ea typeface="宋体"/>
                        <a:cs typeface="Times New Roman"/>
                      </a:endParaRPr>
                    </a:p>
                    <a:p>
                      <a:pPr algn="ctr">
                        <a:spcAft>
                          <a:spcPts val="0"/>
                        </a:spcAft>
                      </a:pPr>
                      <a:r>
                        <a:rPr lang="zh-CN" sz="1800" kern="100" dirty="0" smtClean="0">
                          <a:latin typeface="Calibri"/>
                          <a:ea typeface="宋体"/>
                          <a:cs typeface="Times New Roman"/>
                        </a:rPr>
                        <a:t>伊朗</a:t>
                      </a:r>
                      <a:r>
                        <a:rPr lang="zh-CN" sz="1800" kern="100" dirty="0">
                          <a:latin typeface="Calibri"/>
                          <a:ea typeface="宋体"/>
                          <a:cs typeface="Times New Roman"/>
                        </a:rPr>
                        <a:t>核计划</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en-US" sz="1800" kern="100" dirty="0">
                          <a:latin typeface="Calibri"/>
                          <a:ea typeface="宋体"/>
                          <a:cs typeface="Times New Roman"/>
                        </a:rPr>
                        <a:t>No.4 </a:t>
                      </a:r>
                      <a:endParaRPr lang="en-US" sz="1800" kern="100" dirty="0" smtClean="0">
                        <a:latin typeface="Calibri"/>
                        <a:ea typeface="宋体"/>
                        <a:cs typeface="Times New Roman"/>
                      </a:endParaRPr>
                    </a:p>
                    <a:p>
                      <a:pPr algn="ctr">
                        <a:spcAft>
                          <a:spcPts val="0"/>
                        </a:spcAft>
                      </a:pPr>
                      <a:r>
                        <a:rPr lang="zh-CN" sz="1800" kern="100" dirty="0" smtClean="0">
                          <a:latin typeface="Calibri"/>
                          <a:ea typeface="宋体"/>
                          <a:cs typeface="Times New Roman"/>
                        </a:rPr>
                        <a:t>气候变化</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508004">
                <a:tc>
                  <a:txBody>
                    <a:bodyPr/>
                    <a:lstStyle/>
                    <a:p>
                      <a:pPr algn="ctr">
                        <a:spcAft>
                          <a:spcPts val="0"/>
                        </a:spcAft>
                      </a:pPr>
                      <a:r>
                        <a:rPr lang="zh-CN" sz="1800" kern="100" dirty="0">
                          <a:latin typeface="Calibri"/>
                          <a:ea typeface="宋体"/>
                          <a:cs typeface="Times New Roman"/>
                        </a:rPr>
                        <a:t>希腊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95%</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意大利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74%</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意大利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70%</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希腊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87%</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ctr">
                        <a:spcAft>
                          <a:spcPts val="0"/>
                        </a:spcAft>
                      </a:pPr>
                      <a:r>
                        <a:rPr lang="zh-CN" sz="1800" kern="100">
                          <a:latin typeface="Calibri"/>
                          <a:ea typeface="宋体"/>
                          <a:cs typeface="Times New Roman"/>
                        </a:rPr>
                        <a:t>意大利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75%</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法国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71%</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希腊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64%</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西班牙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64%</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ctr">
                        <a:spcAft>
                          <a:spcPts val="0"/>
                        </a:spcAft>
                      </a:pPr>
                      <a:r>
                        <a:rPr lang="zh-CN" sz="1800" kern="100">
                          <a:latin typeface="Calibri"/>
                          <a:ea typeface="宋体"/>
                          <a:cs typeface="Times New Roman"/>
                        </a:rPr>
                        <a:t>西班牙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70%</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西班牙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62%</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法国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58%</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意大利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64%</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ctr">
                        <a:spcAft>
                          <a:spcPts val="0"/>
                        </a:spcAft>
                      </a:pPr>
                      <a:r>
                        <a:rPr lang="zh-CN" sz="1800" kern="100">
                          <a:latin typeface="Calibri"/>
                          <a:ea typeface="宋体"/>
                          <a:cs typeface="Times New Roman"/>
                        </a:rPr>
                        <a:t>法国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66%</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德国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60%</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德国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57%</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德国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56%</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ctr">
                        <a:spcAft>
                          <a:spcPts val="0"/>
                        </a:spcAft>
                      </a:pPr>
                      <a:r>
                        <a:rPr lang="zh-CN" sz="1800" kern="100">
                          <a:latin typeface="Calibri"/>
                          <a:ea typeface="宋体"/>
                          <a:cs typeface="Times New Roman"/>
                        </a:rPr>
                        <a:t>波兰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63%</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英国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55%</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波兰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56%</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法国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54%</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ctr">
                        <a:spcAft>
                          <a:spcPts val="0"/>
                        </a:spcAft>
                      </a:pPr>
                      <a:r>
                        <a:rPr lang="zh-CN" sz="1800" kern="100">
                          <a:latin typeface="Calibri"/>
                          <a:ea typeface="宋体"/>
                          <a:cs typeface="Times New Roman"/>
                        </a:rPr>
                        <a:t>英国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59%</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希腊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52%</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ctr">
                        <a:spcAft>
                          <a:spcPts val="0"/>
                        </a:spcAft>
                      </a:pPr>
                      <a:r>
                        <a:rPr lang="zh-CN" sz="1800" kern="100">
                          <a:latin typeface="Calibri"/>
                          <a:ea typeface="宋体"/>
                          <a:cs typeface="Times New Roman"/>
                        </a:rPr>
                        <a:t>捷克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59%</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latin typeface="Calibri"/>
                          <a:ea typeface="宋体"/>
                          <a:cs typeface="Times New Roman"/>
                        </a:rPr>
                        <a:t>捷克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Calibri"/>
                          <a:ea typeface="宋体"/>
                          <a:cs typeface="Times New Roman"/>
                        </a:rPr>
                        <a:t>51%</a:t>
                      </a:r>
                      <a:endParaRPr lang="zh-CN"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ctr">
                        <a:spcAft>
                          <a:spcPts val="0"/>
                        </a:spcAft>
                      </a:pPr>
                      <a:r>
                        <a:rPr lang="zh-CN" sz="1800" kern="100">
                          <a:latin typeface="Calibri"/>
                          <a:ea typeface="宋体"/>
                          <a:cs typeface="Times New Roman"/>
                        </a:rPr>
                        <a:t>德国</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Calibri"/>
                          <a:ea typeface="宋体"/>
                          <a:cs typeface="Times New Roman"/>
                        </a:rPr>
                        <a:t>56%</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683568" y="6021288"/>
            <a:ext cx="7560840" cy="584775"/>
          </a:xfrm>
          <a:prstGeom prst="rect">
            <a:avLst/>
          </a:prstGeom>
        </p:spPr>
        <p:txBody>
          <a:bodyPr wrap="square">
            <a:spAutoFit/>
          </a:bodyPr>
          <a:lstStyle/>
          <a:p>
            <a:r>
              <a:rPr lang="zh-CN" altLang="zh-CN" sz="1600" dirty="0"/>
              <a:t>被调查的欧洲国家包括英国、法国、德国、意大利、西班牙、希腊、波兰、捷克、俄罗斯</a:t>
            </a:r>
          </a:p>
        </p:txBody>
      </p:sp>
      <p:sp>
        <p:nvSpPr>
          <p:cNvPr id="5" name="椭圆 4">
            <a:hlinkClick r:id="rId2" action="ppaction://hlinksldjump"/>
          </p:cNvPr>
          <p:cNvSpPr/>
          <p:nvPr/>
        </p:nvSpPr>
        <p:spPr>
          <a:xfrm>
            <a:off x="714348" y="928670"/>
            <a:ext cx="714380" cy="357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b="1" dirty="0" smtClean="0"/>
              <a:t>三、全球经济治理现状</a:t>
            </a:r>
            <a:endParaRPr lang="zh-CN" altLang="en-US" sz="3600" b="1" dirty="0"/>
          </a:p>
        </p:txBody>
      </p:sp>
      <p:sp>
        <p:nvSpPr>
          <p:cNvPr id="3" name="内容占位符 2"/>
          <p:cNvSpPr>
            <a:spLocks noGrp="1"/>
          </p:cNvSpPr>
          <p:nvPr>
            <p:ph sz="quarter" idx="1"/>
          </p:nvPr>
        </p:nvSpPr>
        <p:spPr>
          <a:xfrm>
            <a:off x="457200" y="1412776"/>
            <a:ext cx="8229600" cy="4713387"/>
          </a:xfrm>
        </p:spPr>
        <p:txBody>
          <a:bodyPr/>
          <a:lstStyle/>
          <a:p>
            <a:pPr marL="0" indent="0">
              <a:buNone/>
            </a:pPr>
            <a:r>
              <a:rPr lang="zh-CN" altLang="en-US" dirty="0" smtClean="0"/>
              <a:t>以美国为首的西方主导的全球经济治理模式</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xmlns="" val="3740799533"/>
              </p:ext>
            </p:extLst>
          </p:nvPr>
        </p:nvGraphicFramePr>
        <p:xfrm>
          <a:off x="755576" y="2060848"/>
          <a:ext cx="7560841" cy="4025144"/>
        </p:xfrm>
        <a:graphic>
          <a:graphicData uri="http://schemas.openxmlformats.org/drawingml/2006/table">
            <a:tbl>
              <a:tblPr firstRow="1" firstCol="1" bandRow="1">
                <a:tableStyleId>{5C22544A-7EE6-4342-B048-85BDC9FD1C3A}</a:tableStyleId>
              </a:tblPr>
              <a:tblGrid>
                <a:gridCol w="1888879"/>
                <a:gridCol w="1890654"/>
                <a:gridCol w="1890654"/>
                <a:gridCol w="1890654"/>
              </a:tblGrid>
              <a:tr h="777685">
                <a:tc>
                  <a:txBody>
                    <a:bodyPr/>
                    <a:lstStyle/>
                    <a:p>
                      <a:pPr algn="ctr">
                        <a:spcAft>
                          <a:spcPts val="0"/>
                        </a:spcAft>
                      </a:pPr>
                      <a:r>
                        <a:rPr lang="en-US" sz="2000" kern="0" dirty="0">
                          <a:effectLst/>
                        </a:rPr>
                        <a:t> </a:t>
                      </a:r>
                      <a:endParaRPr lang="zh-CN" sz="2000" kern="100" dirty="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IMF</a:t>
                      </a:r>
                      <a:r>
                        <a:rPr lang="zh-CN" sz="2000" kern="0">
                          <a:effectLst/>
                        </a:rPr>
                        <a:t>份额（</a:t>
                      </a:r>
                      <a:r>
                        <a:rPr lang="en-US" sz="2000" kern="0">
                          <a:effectLst/>
                        </a:rPr>
                        <a:t>%</a:t>
                      </a:r>
                      <a:r>
                        <a:rPr lang="zh-CN" sz="2000" kern="0">
                          <a:effectLst/>
                        </a:rPr>
                        <a:t>）</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IMF</a:t>
                      </a:r>
                      <a:r>
                        <a:rPr lang="zh-CN" sz="2000" kern="0">
                          <a:effectLst/>
                        </a:rPr>
                        <a:t>投票权（</a:t>
                      </a:r>
                      <a:r>
                        <a:rPr lang="en-US" sz="2000" kern="0">
                          <a:effectLst/>
                        </a:rPr>
                        <a:t>%</a:t>
                      </a:r>
                      <a:r>
                        <a:rPr lang="zh-CN" sz="2000" kern="0">
                          <a:effectLst/>
                        </a:rPr>
                        <a:t>）</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zh-CN" sz="2000" kern="0">
                          <a:effectLst/>
                        </a:rPr>
                        <a:t>世界银行（</a:t>
                      </a:r>
                      <a:r>
                        <a:rPr lang="en-US" sz="2000" kern="0">
                          <a:effectLst/>
                        </a:rPr>
                        <a:t>IBRD</a:t>
                      </a:r>
                      <a:r>
                        <a:rPr lang="zh-CN" sz="2000" kern="0">
                          <a:effectLst/>
                        </a:rPr>
                        <a:t>）投票权（</a:t>
                      </a:r>
                      <a:r>
                        <a:rPr lang="en-US" sz="2000" kern="0">
                          <a:effectLst/>
                        </a:rPr>
                        <a:t>%</a:t>
                      </a:r>
                      <a:r>
                        <a:rPr lang="zh-CN" sz="2000" kern="0">
                          <a:effectLst/>
                        </a:rPr>
                        <a:t>）</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美国</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17.69</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16.75</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15.13</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日本</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6.56</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6.23</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8.19</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德国</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6.12</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5.81</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4.59</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法国</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4.51</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4.29</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4.09</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英国</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4.51</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4.29</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4.09</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中国</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4.0</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3.81</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5.29</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印度</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2.44</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2.34</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3.08</a:t>
                      </a:r>
                      <a:endParaRPr lang="zh-CN" sz="2000" kern="100">
                        <a:effectLst/>
                        <a:latin typeface="Calibri"/>
                        <a:ea typeface="宋体"/>
                        <a:cs typeface="Times New Roman"/>
                      </a:endParaRPr>
                    </a:p>
                  </a:txBody>
                  <a:tcPr marL="68580" marR="68580" marT="0" marB="0" anchor="ctr"/>
                </a:tc>
              </a:tr>
              <a:tr h="388843">
                <a:tc>
                  <a:txBody>
                    <a:bodyPr/>
                    <a:lstStyle/>
                    <a:p>
                      <a:pPr algn="ctr">
                        <a:spcAft>
                          <a:spcPts val="0"/>
                        </a:spcAft>
                      </a:pPr>
                      <a:r>
                        <a:rPr lang="zh-CN" sz="2000" kern="0">
                          <a:effectLst/>
                        </a:rPr>
                        <a:t>巴西</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1.79</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a:effectLst/>
                        </a:rPr>
                        <a:t>1.72</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0" dirty="0">
                          <a:effectLst/>
                        </a:rPr>
                        <a:t>1.71</a:t>
                      </a:r>
                      <a:endParaRPr lang="zh-CN" sz="2000" kern="100" dirty="0">
                        <a:effectLst/>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19274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779</TotalTime>
  <Words>1221</Words>
  <Application>Microsoft Office PowerPoint</Application>
  <PresentationFormat>全屏显示(4:3)</PresentationFormat>
  <Paragraphs>312</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凸显</vt:lpstr>
      <vt:lpstr>全球经济治理基本问题 ——兼论欧盟的全球经济治理战略及面临的挑战</vt:lpstr>
      <vt:lpstr>一、全球经济治理基本概念</vt:lpstr>
      <vt:lpstr>幻灯片 3</vt:lpstr>
      <vt:lpstr>幻灯片 4</vt:lpstr>
      <vt:lpstr>幻灯片 5</vt:lpstr>
      <vt:lpstr>二、全球经济治理的必要性</vt:lpstr>
      <vt:lpstr>全球挑战与威胁认知</vt:lpstr>
      <vt:lpstr>欧洲国家最担心的全球性问题</vt:lpstr>
      <vt:lpstr>三、全球经济治理现状</vt:lpstr>
      <vt:lpstr>四、全球经济治理转型的必要性</vt:lpstr>
      <vt:lpstr>根据经济总量绘制的世界地图（2015）</vt:lpstr>
      <vt:lpstr>根据各国在IMF中的投票权绘制的地图（2006）</vt:lpstr>
      <vt:lpstr>内外经济失衡</vt:lpstr>
      <vt:lpstr>经常项目失衡</vt:lpstr>
      <vt:lpstr>财政赤字占GDP的比重（%）</vt:lpstr>
      <vt:lpstr>储蓄比率比较</vt:lpstr>
      <vt:lpstr>2013年第三季度世界外汇储备总额（单位：亿美元）</vt:lpstr>
      <vt:lpstr>五、欧盟全球经济治理战略</vt:lpstr>
      <vt:lpstr>“过度代表”还是“集体行动困境”</vt:lpstr>
      <vt:lpstr>六、欧洲面临的挑战</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全球治理基本问题</dc:title>
  <dc:creator>admin</dc:creator>
  <cp:lastModifiedBy>admin</cp:lastModifiedBy>
  <cp:revision>39</cp:revision>
  <dcterms:created xsi:type="dcterms:W3CDTF">2014-03-23T04:27:41Z</dcterms:created>
  <dcterms:modified xsi:type="dcterms:W3CDTF">2014-03-26T14:34:57Z</dcterms:modified>
</cp:coreProperties>
</file>